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416" r:id="rId3"/>
    <p:sldId id="424" r:id="rId4"/>
    <p:sldId id="425" r:id="rId5"/>
    <p:sldId id="417" r:id="rId6"/>
    <p:sldId id="426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7086600" cy="93726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15575"/>
    <a:srgbClr val="0A2D74"/>
    <a:srgbClr val="1C1C1C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7" autoAdjust="0"/>
    <p:restoredTop sz="86358" autoAdjust="0"/>
  </p:normalViewPr>
  <p:slideViewPr>
    <p:cSldViewPr snapToGrid="0">
      <p:cViewPr>
        <p:scale>
          <a:sx n="68" d="100"/>
          <a:sy n="68" d="100"/>
        </p:scale>
        <p:origin x="-1500" y="-72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CC3BF-7217-410C-BFBD-A628F0489DA6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F8A97-AE8E-4E2D-981C-89C7608A1393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E614-F196-4BA2-8350-BC57E835D810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E08F1729-A916-46E1-ACFE-D500AD0D2731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EF0166-5145-4BB5-B825-0B7A11435F0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r>
              <a:rPr lang="en-US" smtClean="0"/>
              <a:t>This is the </a:t>
            </a:r>
            <a:r>
              <a:rPr lang="en-US" b="1" smtClean="0"/>
              <a:t>Sample Column Chart </a:t>
            </a:r>
            <a:r>
              <a:rPr lang="en-US" smtClean="0"/>
              <a:t>slide.</a:t>
            </a:r>
          </a:p>
          <a:p>
            <a:pPr eaLnBrk="1" hangingPunct="1"/>
            <a:r>
              <a:rPr lang="en-US" smtClean="0"/>
              <a:t>To create this particular slide, copy and paste the sample in the Slide Sorter view as follows: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Select </a:t>
            </a:r>
            <a:r>
              <a:rPr lang="en-US" b="1" smtClean="0"/>
              <a:t>View / Slide Sorter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mtClean="0"/>
              <a:t>Highlight the </a:t>
            </a:r>
            <a:r>
              <a:rPr lang="en-US" b="1" smtClean="0"/>
              <a:t>Sample Column Chart</a:t>
            </a:r>
            <a:r>
              <a:rPr lang="en-US" smtClean="0"/>
              <a:t> page and select </a:t>
            </a:r>
            <a:r>
              <a:rPr lang="en-US" b="1" smtClean="0"/>
              <a:t>Edit / Copy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Place the courser where you want the new slide to be and select </a:t>
            </a:r>
            <a:r>
              <a:rPr lang="en-US" b="1" smtClean="0"/>
              <a:t>Edit / Paste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Double-click on the pasted-in slide to return to Slide 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access the column chart, right/click on the chart and select </a:t>
            </a:r>
            <a:r>
              <a:rPr lang="en-US" b="1" smtClean="0"/>
              <a:t>chart object / open</a:t>
            </a:r>
            <a:r>
              <a:rPr lang="en-US" smtClean="0"/>
              <a:t> from the menu. This will open the chart in Microsoft Graph. You can make any changes to the chart and spreadsheet here.</a:t>
            </a:r>
          </a:p>
          <a:p>
            <a:pPr eaLnBrk="1" hangingPunct="1"/>
            <a:r>
              <a:rPr lang="en-US" smtClean="0"/>
              <a:t>When you are finished making your changes, select </a:t>
            </a:r>
            <a:r>
              <a:rPr lang="en-US" b="1" smtClean="0"/>
              <a:t>File / Exit and return to…</a:t>
            </a:r>
            <a:r>
              <a:rPr lang="en-US" smtClean="0"/>
              <a:t> from the menu bar.</a:t>
            </a:r>
          </a:p>
          <a:p>
            <a:pPr eaLnBrk="1" hangingPunct="1"/>
            <a:r>
              <a:rPr lang="en-US" b="1" smtClean="0"/>
              <a:t>THIS METHOD IS PREFERRED TO DOUBLE-CLICKING THE GRAPH AND OPENING IT IN POWERPOINT.</a:t>
            </a:r>
            <a:r>
              <a:rPr lang="en-US" smtClean="0"/>
              <a:t> Double-clicking the graph can sometimes reformat the sizes, colors, animations and fonts in your graph.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154882"/>
            <a:ext cx="7589837" cy="1154162"/>
          </a:xfrm>
        </p:spPr>
        <p:txBody>
          <a:bodyPr/>
          <a:lstStyle/>
          <a:p>
            <a:pPr eaLnBrk="1" hangingPunct="1"/>
            <a:r>
              <a:rPr lang="en-US" smtClean="0"/>
              <a:t>CIT 2017 </a:t>
            </a:r>
            <a:r>
              <a:rPr lang="en-US" dirty="0" smtClean="0"/>
              <a:t>Template</a:t>
            </a:r>
            <a:br>
              <a:rPr lang="en-US" dirty="0" smtClean="0"/>
            </a:br>
            <a:r>
              <a:rPr lang="en-US" dirty="0" smtClean="0"/>
              <a:t>Title 40 pt Bold Arial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David Liu</a:t>
            </a:r>
            <a:r>
              <a:rPr lang="en-US" dirty="0" smtClean="0"/>
              <a:t>, MD</a:t>
            </a:r>
          </a:p>
          <a:p>
            <a:pPr eaLnBrk="1" hangingPunct="1"/>
            <a:r>
              <a:rPr lang="en-US" dirty="0" smtClean="0"/>
              <a:t>Subtitle 34 </a:t>
            </a:r>
            <a:r>
              <a:rPr lang="en-US" dirty="0" err="1" smtClean="0"/>
              <a:t>pt</a:t>
            </a:r>
            <a:r>
              <a:rPr lang="en-US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Photos &amp; Bulleted Text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479550"/>
            <a:ext cx="3810000" cy="4114800"/>
          </a:xfrm>
        </p:spPr>
        <p:txBody>
          <a:bodyPr/>
          <a:lstStyle/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</p:txBody>
      </p:sp>
      <p:pic>
        <p:nvPicPr>
          <p:cNvPr id="32771" name="Picture 60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514475"/>
            <a:ext cx="3984625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 descr="DES 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6550" y="3602038"/>
            <a:ext cx="1828800" cy="1960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225464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43991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053160"/>
            <a:ext cx="3810000" cy="269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053160"/>
            <a:ext cx="3810000" cy="300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529160"/>
            <a:ext cx="81534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-111" charset="-128"/>
                <a:cs typeface="+mn-cs"/>
              </a:rPr>
              <a:t>Within the past 12 months, I or my spouse/partner have had a financial interest/arrangement or affiliation with the organization(s) listed below.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267216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 dirty="0">
                <a:solidFill>
                  <a:schemeClr val="hlink"/>
                </a:solidFill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67216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hlink"/>
                </a:solidFill>
                <a:cs typeface="ヒラギノ角ゴ Pro W3"/>
              </a:rPr>
              <a:t>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2580106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790993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smtClean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14968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292100" y="1339850"/>
            <a:ext cx="8464550" cy="412591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Slide – Titles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85750" indent="-285750" eaLnBrk="1" hangingPunct="1"/>
            <a:r>
              <a:rPr lang="en-US" sz="2600" smtClean="0">
                <a:solidFill>
                  <a:schemeClr val="tx2"/>
                </a:solidFill>
              </a:rPr>
              <a:t>Gold text</a:t>
            </a:r>
            <a:r>
              <a:rPr lang="en-US" sz="2600" smtClean="0"/>
              <a:t> can be used as a highlight color</a:t>
            </a:r>
          </a:p>
          <a:p>
            <a:pPr lvl="1" eaLnBrk="1" hangingPunct="1"/>
            <a:r>
              <a:rPr lang="en-US" sz="2400" smtClean="0"/>
              <a:t>No text shadows on any text</a:t>
            </a:r>
          </a:p>
          <a:p>
            <a:pPr marL="285750" indent="-285750" eaLnBrk="1" hangingPunct="1"/>
            <a:r>
              <a:rPr lang="en-US" sz="2600" i="1" smtClean="0"/>
              <a:t>Italics</a:t>
            </a:r>
            <a:r>
              <a:rPr lang="en-US" sz="2600" smtClean="0"/>
              <a:t> are better to emphasize words rather than underline</a:t>
            </a:r>
          </a:p>
          <a:p>
            <a:pPr marL="285750" indent="-285750" eaLnBrk="1" hangingPunct="1"/>
            <a:r>
              <a:rPr lang="en-US" sz="2600" smtClean="0"/>
              <a:t>Line spacing should be 1 Line with 0.3 before each paragraph</a:t>
            </a:r>
          </a:p>
          <a:p>
            <a:pPr marL="285750" indent="-285750" eaLnBrk="1" hangingPunct="1"/>
            <a:r>
              <a:rPr lang="en-US" sz="2600" smtClean="0"/>
              <a:t>Set the slide transition to wipe right</a:t>
            </a:r>
          </a:p>
          <a:p>
            <a:pPr marL="285750" indent="-285750" eaLnBrk="1" hangingPunct="1"/>
            <a:r>
              <a:rPr lang="en-US" sz="2600" smtClean="0"/>
              <a:t>Remove unnecessary animations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hidden">
          <a:xfrm>
            <a:off x="5121275" y="2940050"/>
            <a:ext cx="3846513" cy="29464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/>
            <a:tailEnd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Palette</a:t>
            </a:r>
          </a:p>
        </p:txBody>
      </p:sp>
      <p:graphicFrame>
        <p:nvGraphicFramePr>
          <p:cNvPr id="534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81903"/>
              </p:ext>
            </p:extLst>
          </p:nvPr>
        </p:nvGraphicFramePr>
        <p:xfrm>
          <a:off x="5295900" y="3046413"/>
          <a:ext cx="3513138" cy="2651274"/>
        </p:xfrm>
        <a:graphic>
          <a:graphicData uri="http://schemas.openxmlformats.org/drawingml/2006/table">
            <a:tbl>
              <a:tblPr/>
              <a:tblGrid>
                <a:gridCol w="1774825"/>
                <a:gridCol w="639763"/>
                <a:gridCol w="366712"/>
                <a:gridCol w="365125"/>
                <a:gridCol w="366713"/>
              </a:tblGrid>
              <a:tr h="27425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PPT Color Scheme</a:t>
                      </a: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 and lines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Shadows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 text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Fills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followed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9" name="Picture 78" descr="colors2"/>
          <p:cNvPicPr>
            <a:picLocks noChangeAspect="1" noChangeArrowheads="1"/>
          </p:cNvPicPr>
          <p:nvPr/>
        </p:nvPicPr>
        <p:blipFill>
          <a:blip r:embed="rId3" cstate="print"/>
          <a:srcRect l="1187" t="987" r="1593" b="2759"/>
          <a:stretch>
            <a:fillRect/>
          </a:stretch>
        </p:blipFill>
        <p:spPr bwMode="auto">
          <a:xfrm>
            <a:off x="242888" y="2892425"/>
            <a:ext cx="4683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these colors to format all elements in the file including charts, graphic elements and tables</a:t>
            </a:r>
          </a:p>
        </p:txBody>
      </p:sp>
      <p:sp>
        <p:nvSpPr>
          <p:cNvPr id="20534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hidden">
          <a:xfrm>
            <a:off x="292100" y="1492250"/>
            <a:ext cx="8464550" cy="38481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8206" name="Object 14"/>
          <p:cNvGraphicFramePr>
            <a:graphicFrameLocks/>
          </p:cNvGraphicFramePr>
          <p:nvPr/>
        </p:nvGraphicFramePr>
        <p:xfrm>
          <a:off x="441325" y="1633538"/>
          <a:ext cx="82296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Chart" r:id="rId4" imgW="13792200" imgH="6667500" progId="MSGraph.Chart.8">
                  <p:embed followColorScheme="full"/>
                </p:oleObj>
              </mc:Choice>
              <mc:Fallback>
                <p:oleObj name="Chart" r:id="rId4" imgW="13792200" imgH="6667500" progId="MSGraph.Chart.8">
                  <p:embed followColorScheme="full"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33538"/>
                        <a:ext cx="8229600" cy="396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Charts Slide</a:t>
            </a:r>
          </a:p>
        </p:txBody>
      </p:sp>
      <p:sp>
        <p:nvSpPr>
          <p:cNvPr id="8209" name="Text Box 76"/>
          <p:cNvSpPr txBox="1">
            <a:spLocks noChangeArrowheads="1"/>
          </p:cNvSpPr>
          <p:nvPr/>
        </p:nvSpPr>
        <p:spPr bwMode="invGray">
          <a:xfrm>
            <a:off x="6153150" y="1627188"/>
            <a:ext cx="172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0.125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0" name="Text Box 76"/>
          <p:cNvSpPr txBox="1">
            <a:spLocks noChangeArrowheads="1"/>
          </p:cNvSpPr>
          <p:nvPr/>
        </p:nvSpPr>
        <p:spPr bwMode="invGray">
          <a:xfrm>
            <a:off x="3540125" y="2449513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NS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1" name="Text Box 76"/>
          <p:cNvSpPr txBox="1">
            <a:spLocks noChangeArrowheads="1"/>
          </p:cNvSpPr>
          <p:nvPr/>
        </p:nvSpPr>
        <p:spPr bwMode="invGray">
          <a:xfrm>
            <a:off x="1173163" y="346075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0.001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2" name="Text Box 10"/>
          <p:cNvSpPr txBox="1">
            <a:spLocks noChangeArrowheads="1"/>
          </p:cNvSpPr>
          <p:nvPr/>
        </p:nvSpPr>
        <p:spPr bwMode="auto">
          <a:xfrm>
            <a:off x="5038725" y="5840413"/>
            <a:ext cx="315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i="0">
                <a:solidFill>
                  <a:schemeClr val="tx1"/>
                </a:solidFill>
                <a:cs typeface="ヒラギノ角ゴ Pro W3"/>
              </a:rPr>
              <a:t>Note: References should be 14pt Arial bold with the Journal title in Italics</a:t>
            </a:r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 flipH="1">
            <a:off x="4791075" y="6172200"/>
            <a:ext cx="395288" cy="187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8215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hidden">
          <a:xfrm>
            <a:off x="292100" y="1851025"/>
            <a:ext cx="8464550" cy="371316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Slide</a:t>
            </a:r>
          </a:p>
        </p:txBody>
      </p:sp>
      <p:graphicFrame>
        <p:nvGraphicFramePr>
          <p:cNvPr id="537604" name="Group 4"/>
          <p:cNvGraphicFramePr>
            <a:graphicFrameLocks noGrp="1"/>
          </p:cNvGraphicFramePr>
          <p:nvPr/>
        </p:nvGraphicFramePr>
        <p:xfrm>
          <a:off x="396875" y="1971675"/>
          <a:ext cx="8302625" cy="3475038"/>
        </p:xfrm>
        <a:graphic>
          <a:graphicData uri="http://schemas.openxmlformats.org/drawingml/2006/table">
            <a:tbl>
              <a:tblPr/>
              <a:tblGrid>
                <a:gridCol w="4038600"/>
                <a:gridCol w="1597025"/>
                <a:gridCol w="1612900"/>
                <a:gridCol w="1054100"/>
              </a:tblGrid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DCA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381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Stent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372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Late loss (mm)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Binary restenosis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Optimal DCA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TVR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12-Month TVF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(death, MI, TVR)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2563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hidden">
          <a:xfrm flipV="1">
            <a:off x="169863" y="884238"/>
            <a:ext cx="4119562" cy="5100637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</p:spPr>
        <p:txBody>
          <a:bodyPr rot="10800000" anchor="ctr"/>
          <a:lstStyle/>
          <a:p>
            <a:endParaRPr lang="pt-BR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08525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Org Chart</a:t>
            </a:r>
            <a:endParaRPr lang="pt-BR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1450" y="931863"/>
            <a:ext cx="4119563" cy="569912"/>
          </a:xfrm>
          <a:prstGeom prst="rect">
            <a:avLst/>
          </a:prstGeom>
          <a:gradFill rotWithShape="1">
            <a:gsLst>
              <a:gs pos="0">
                <a:srgbClr val="17222D"/>
              </a:gs>
              <a:gs pos="50000">
                <a:srgbClr val="39536E"/>
              </a:gs>
              <a:gs pos="100000">
                <a:srgbClr val="17222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0">
                <a:solidFill>
                  <a:schemeClr val="hlink"/>
                </a:solidFill>
                <a:cs typeface="ヒラギノ角ゴ Pro W3"/>
              </a:rPr>
              <a:t>Design</a:t>
            </a:r>
            <a:endParaRPr lang="pt-BR" sz="2800" i="0">
              <a:solidFill>
                <a:schemeClr val="hlink"/>
              </a:solidFill>
              <a:cs typeface="ヒラギノ角ゴ Pro W3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4313" y="1681163"/>
            <a:ext cx="4200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DESIGN: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Prospective, non-randomized, single-arm, multi-center clinical evaluation of the AXXESS</a:t>
            </a:r>
            <a:r>
              <a:rPr lang="en-US" i="0" baseline="30000">
                <a:solidFill>
                  <a:schemeClr val="tx1"/>
                </a:solidFill>
                <a:cs typeface="ヒラギノ角ゴ Pro W3"/>
              </a:rPr>
              <a:t>TM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Plus Bifurcated Coronary Stent System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OBJECTIVE: 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To evaluate the acute and long-term safety, tolerability and performance of the AXXESS Plus stent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2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PRINCIPAL INVESTIGATOR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     Eberhard Grube, MD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Helios Heart Center,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Egburg, Germany</a:t>
            </a:r>
          </a:p>
          <a:p>
            <a:pPr marL="2687638" lvl="4" indent="-457200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586288" y="885825"/>
            <a:ext cx="4405312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 flipH="1">
            <a:off x="6753225" y="1743075"/>
            <a:ext cx="3175" cy="5603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6762750" y="2036763"/>
            <a:ext cx="4953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294563" y="1824038"/>
            <a:ext cx="1690687" cy="4762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chemeClr val="tx1"/>
                </a:solidFill>
                <a:cs typeface="ヒラギノ角ゴ Pro W3"/>
              </a:rPr>
              <a:t>3 patients not stented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4594225" y="2381250"/>
            <a:ext cx="4386263" cy="60007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136 patients with AXXESS conical stent implanted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6753225" y="2960688"/>
            <a:ext cx="0" cy="1905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>
            <a:off x="5534025" y="3151188"/>
            <a:ext cx="2390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 flipH="1">
            <a:off x="7934325" y="3132138"/>
            <a:ext cx="0" cy="17049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514975" y="3132138"/>
            <a:ext cx="9525" cy="21431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986588" y="4876800"/>
            <a:ext cx="1873250" cy="108902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Angiographic follow-up at 6 months in 92.6% (N=126)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432300" y="3976688"/>
            <a:ext cx="2162175" cy="835025"/>
          </a:xfrm>
          <a:prstGeom prst="rect">
            <a:avLst/>
          </a:prstGeom>
          <a:solidFill>
            <a:srgbClr val="14202E"/>
          </a:solidFill>
          <a:ln w="9525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6 months in 99.3% (N=135)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18025" y="5310188"/>
            <a:ext cx="1976438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12 months in 96.3% (N=131)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hidden">
          <a:xfrm>
            <a:off x="292100" y="1644650"/>
            <a:ext cx="8607425" cy="40640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11274" name="Object 10"/>
          <p:cNvGraphicFramePr>
            <a:graphicFrameLocks/>
          </p:cNvGraphicFramePr>
          <p:nvPr/>
        </p:nvGraphicFramePr>
        <p:xfrm>
          <a:off x="763588" y="1862138"/>
          <a:ext cx="8153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Chart" r:id="rId4" imgW="14871700" imgH="7493000" progId="MSGraph.Chart.8">
                  <p:embed followColorScheme="full"/>
                </p:oleObj>
              </mc:Choice>
              <mc:Fallback>
                <p:oleObj name="Chart" r:id="rId4" imgW="14871700" imgH="7493000" progId="MSGraph.Char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862138"/>
                        <a:ext cx="8153400" cy="410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Line Chart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1897063" y="3168650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  <a:cs typeface="ヒラギノ角ゴ Pro W3"/>
              </a:rPr>
              <a:t>P&lt;0.001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 rot="-5400000">
            <a:off x="-32543" y="3283743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solidFill>
                  <a:srgbClr val="FEEE9E"/>
                </a:solidFill>
                <a:ea typeface="MS PGothic" pitchFamily="34" charset="-128"/>
              </a:rPr>
              <a:t>Axis Title</a:t>
            </a: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IT2017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1011</Words>
  <Application>Microsoft Office PowerPoint</Application>
  <PresentationFormat>全屏显示(4:3)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CIT2017_background</vt:lpstr>
      <vt:lpstr>Office Theme</vt:lpstr>
      <vt:lpstr>Chart</vt:lpstr>
      <vt:lpstr>CIT 2017 Template Title 40 pt Bold Arial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Xu Bo</dc:creator>
  <cp:lastModifiedBy>fushidian</cp:lastModifiedBy>
  <cp:revision>166</cp:revision>
  <dcterms:created xsi:type="dcterms:W3CDTF">2015-03-17T14:58:49Z</dcterms:created>
  <dcterms:modified xsi:type="dcterms:W3CDTF">2017-01-10T07:43:09Z</dcterms:modified>
</cp:coreProperties>
</file>