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58" r:id="rId2"/>
  </p:sldMasterIdLst>
  <p:notesMasterIdLst>
    <p:notesMasterId r:id="rId13"/>
  </p:notesMasterIdLst>
  <p:handoutMasterIdLst>
    <p:handoutMasterId r:id="rId14"/>
  </p:handoutMasterIdLst>
  <p:sldIdLst>
    <p:sldId id="416" r:id="rId3"/>
    <p:sldId id="424" r:id="rId4"/>
    <p:sldId id="425" r:id="rId5"/>
    <p:sldId id="417" r:id="rId6"/>
    <p:sldId id="426" r:id="rId7"/>
    <p:sldId id="419" r:id="rId8"/>
    <p:sldId id="420" r:id="rId9"/>
    <p:sldId id="421" r:id="rId10"/>
    <p:sldId id="422" r:id="rId11"/>
    <p:sldId id="423" r:id="rId12"/>
  </p:sldIdLst>
  <p:sldSz cx="9144000" cy="6858000" type="screen4x3"/>
  <p:notesSz cx="7086600" cy="93726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5pPr>
    <a:lvl6pPr marL="22860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6pPr>
    <a:lvl7pPr marL="27432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7pPr>
    <a:lvl8pPr marL="32004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8pPr>
    <a:lvl9pPr marL="3657600" algn="l" defTabSz="914400" rtl="0" eaLnBrk="1" latinLnBrk="0" hangingPunct="1">
      <a:defRPr b="1" i="1" kern="1200">
        <a:solidFill>
          <a:srgbClr val="FFCC99"/>
        </a:solidFill>
        <a:latin typeface="Arial" charset="0"/>
        <a:ea typeface="ヒラギノ角ゴ Pro W3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3763"/>
    <a:srgbClr val="FFFFFF"/>
    <a:srgbClr val="1C1C1C"/>
    <a:srgbClr val="009999"/>
    <a:srgbClr val="315575"/>
    <a:srgbClr val="0A2D74"/>
    <a:srgbClr val="17366C"/>
    <a:srgbClr val="39536E"/>
    <a:srgbClr val="14202E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9" autoAdjust="0"/>
    <p:restoredTop sz="87610" autoAdjust="0"/>
  </p:normalViewPr>
  <p:slideViewPr>
    <p:cSldViewPr snapToGrid="0">
      <p:cViewPr>
        <p:scale>
          <a:sx n="65" d="100"/>
          <a:sy n="65" d="100"/>
        </p:scale>
        <p:origin x="-1614" y="-72"/>
      </p:cViewPr>
      <p:guideLst>
        <p:guide orient="horz" pos="2160"/>
        <p:guide orient="horz" pos="3947"/>
        <p:guide pos="1179"/>
        <p:guide pos="56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926" y="-96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120BD924-28BB-4ACF-9591-266011CB8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30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89475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l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effectLst/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fld id="{FAE678BB-763C-40DF-B781-F9D40CCA7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40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2A8D0-09EC-42FB-90C5-B1D1E1AB5C3A}" type="slidenum">
              <a:rPr lang="en-US" smtClean="0">
                <a:ea typeface="ヒラギノ角ゴ Pro W3"/>
                <a:cs typeface="ヒラギノ角ゴ Pro W3"/>
              </a:rPr>
              <a:pPr/>
              <a:t>0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0CC3BF-7217-410C-BFBD-A628F0489DA6}" type="slidenum">
              <a:rPr lang="en-US" smtClean="0">
                <a:ea typeface="ヒラギノ角ゴ Pro W3"/>
                <a:cs typeface="ヒラギノ角ゴ Pro W3"/>
              </a:rPr>
              <a:pPr/>
              <a:t>9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FCD248-A9A1-424B-B1F4-46FAE91D7317}" type="slidenum">
              <a:rPr lang="en-US" smtClean="0">
                <a:ea typeface="ヒラギノ角ゴ Pro W3"/>
                <a:cs typeface="ヒラギノ角ゴ Pro W3"/>
              </a:rPr>
              <a:pPr/>
              <a:t>1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EF5A78E-7A75-41F7-A7EA-2038E6AD6DC3}" type="slidenum">
              <a:rPr lang="en-US" smtClean="0">
                <a:ea typeface="ヒラギノ角ゴ Pro W3"/>
                <a:cs typeface="ヒラギノ角ゴ Pro W3"/>
              </a:rPr>
              <a:pPr/>
              <a:t>2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C56B38F-EC4A-4B53-8EF7-317A2392EFA8}" type="slidenum">
              <a:rPr lang="en-US" smtClean="0">
                <a:ea typeface="ヒラギノ角ゴ Pro W3"/>
                <a:cs typeface="ヒラギノ角ゴ Pro W3"/>
              </a:rPr>
              <a:pPr/>
              <a:t>3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1503E6FF-46BE-4FDC-873A-65694A840145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3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smtClean="0"/>
              <a:t>This is the </a:t>
            </a:r>
            <a:r>
              <a:rPr lang="en-US" b="1" smtClean="0"/>
              <a:t>Bulleted List</a:t>
            </a:r>
            <a:r>
              <a:rPr lang="en-US" smtClean="0"/>
              <a:t> slide.</a:t>
            </a:r>
          </a:p>
          <a:p>
            <a:pPr marL="228600" indent="-228600" eaLnBrk="1" hangingPunct="1"/>
            <a:r>
              <a:rPr lang="en-US" smtClean="0"/>
              <a:t>To create this particular slide, click the </a:t>
            </a:r>
            <a:r>
              <a:rPr lang="en-US" b="1" i="1" smtClean="0"/>
              <a:t>NEW SLIDE</a:t>
            </a:r>
            <a:r>
              <a:rPr lang="en-US" smtClean="0"/>
              <a:t> button on your toolbar and choose the </a:t>
            </a:r>
            <a:r>
              <a:rPr lang="en-US" b="1" i="1" smtClean="0"/>
              <a:t>BULLETED LIST</a:t>
            </a:r>
            <a:r>
              <a:rPr lang="en-US" smtClean="0"/>
              <a:t> format. (Top row, second from left)</a:t>
            </a:r>
          </a:p>
          <a:p>
            <a:pPr marL="228600" indent="-228600" eaLnBrk="1" hangingPunct="1"/>
            <a:r>
              <a:rPr lang="en-US" smtClean="0"/>
              <a:t>The </a:t>
            </a:r>
            <a:r>
              <a:rPr lang="en-US" b="1" smtClean="0"/>
              <a:t>Sub-Heading</a:t>
            </a:r>
            <a:r>
              <a:rPr lang="en-US" smtClean="0"/>
              <a:t> and </a:t>
            </a:r>
            <a:r>
              <a:rPr lang="en-US" b="1" smtClean="0"/>
              <a:t>footnote</a:t>
            </a:r>
            <a:r>
              <a:rPr lang="en-US" smtClean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smtClean="0"/>
              <a:t>If you choose not to use a </a:t>
            </a:r>
            <a:r>
              <a:rPr lang="en-US" b="1" smtClean="0"/>
              <a:t>Sub-Heading</a:t>
            </a:r>
            <a:r>
              <a:rPr lang="en-US" smtClean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smtClean="0"/>
              <a:t>Also, be sure to insert the presentation title onto the </a:t>
            </a:r>
            <a:r>
              <a:rPr lang="en-US" b="1" i="1" smtClean="0"/>
              <a:t>BULLETED LIST</a:t>
            </a:r>
            <a:r>
              <a:rPr lang="en-US" smtClean="0"/>
              <a:t> </a:t>
            </a:r>
            <a:r>
              <a:rPr lang="en-US" b="1" i="1" smtClean="0"/>
              <a:t>MASTER</a:t>
            </a:r>
            <a:r>
              <a:rPr lang="en-US" smtClean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Choose </a:t>
            </a:r>
            <a:r>
              <a:rPr lang="en-US" b="1" i="1" smtClean="0"/>
              <a:t>View / Master / Slide Master</a:t>
            </a:r>
            <a:r>
              <a:rPr lang="en-US" smtClean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Click the </a:t>
            </a:r>
            <a:r>
              <a:rPr lang="en-US" b="1" i="1" smtClean="0"/>
              <a:t>SLIDE VIEW</a:t>
            </a:r>
            <a:r>
              <a:rPr lang="en-US" smtClean="0"/>
              <a:t> button in the lower left hand part of your screen to return to the slide show. (Small white rectangle)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EF8A97-AE8E-4E2D-981C-89C7608A1393}" type="slidenum">
              <a:rPr lang="en-US" smtClean="0">
                <a:ea typeface="ヒラギノ角ゴ Pro W3"/>
                <a:cs typeface="ヒラギノ角ゴ Pro W3"/>
              </a:rPr>
              <a:pPr/>
              <a:t>4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1CE614-F196-4BA2-8350-BC57E835D810}" type="slidenum">
              <a:rPr lang="en-US" smtClean="0">
                <a:ea typeface="ヒラギノ角ゴ Pro W3"/>
                <a:cs typeface="ヒラギノ角ゴ Pro W3"/>
              </a:rPr>
              <a:pPr/>
              <a:t>5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038" tIns="47020" rIns="94038" bIns="47020" anchor="b"/>
          <a:lstStyle/>
          <a:p>
            <a:pPr algn="r" defTabSz="939800"/>
            <a:fld id="{E08F1729-A916-46E1-ACFE-D500AD0D2731}" type="slidenum">
              <a:rPr lang="en-US" sz="1200" b="0" i="0">
                <a:solidFill>
                  <a:schemeClr val="tx1"/>
                </a:solidFill>
                <a:cs typeface="ヒラギノ角ゴ Pro W3"/>
              </a:rPr>
              <a:pPr algn="r" defTabSz="939800"/>
              <a:t>5</a:t>
            </a:fld>
            <a:endParaRPr lang="en-US" sz="1200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marL="228600" indent="-228600" eaLnBrk="1" hangingPunct="1"/>
            <a:r>
              <a:rPr lang="en-US" smtClean="0"/>
              <a:t>This is the </a:t>
            </a:r>
            <a:r>
              <a:rPr lang="en-US" b="1" smtClean="0"/>
              <a:t>Bulleted List</a:t>
            </a:r>
            <a:r>
              <a:rPr lang="en-US" smtClean="0"/>
              <a:t> slide.</a:t>
            </a:r>
          </a:p>
          <a:p>
            <a:pPr marL="228600" indent="-228600" eaLnBrk="1" hangingPunct="1"/>
            <a:r>
              <a:rPr lang="en-US" smtClean="0"/>
              <a:t>To create this particular slide, click the </a:t>
            </a:r>
            <a:r>
              <a:rPr lang="en-US" b="1" i="1" smtClean="0"/>
              <a:t>NEW SLIDE</a:t>
            </a:r>
            <a:r>
              <a:rPr lang="en-US" smtClean="0"/>
              <a:t> button on your toolbar and choose the </a:t>
            </a:r>
            <a:r>
              <a:rPr lang="en-US" b="1" i="1" smtClean="0"/>
              <a:t>BULLETED LIST</a:t>
            </a:r>
            <a:r>
              <a:rPr lang="en-US" smtClean="0"/>
              <a:t> format. (Top row, second from left)</a:t>
            </a:r>
          </a:p>
          <a:p>
            <a:pPr marL="228600" indent="-228600" eaLnBrk="1" hangingPunct="1"/>
            <a:r>
              <a:rPr lang="en-US" smtClean="0"/>
              <a:t>The </a:t>
            </a:r>
            <a:r>
              <a:rPr lang="en-US" b="1" smtClean="0"/>
              <a:t>Sub-Heading</a:t>
            </a:r>
            <a:r>
              <a:rPr lang="en-US" smtClean="0"/>
              <a:t> and </a:t>
            </a:r>
            <a:r>
              <a:rPr lang="en-US" b="1" smtClean="0"/>
              <a:t>footnote</a:t>
            </a:r>
            <a:r>
              <a:rPr lang="en-US" smtClean="0"/>
              <a:t> will not appear when you insert a new slide. If you need either one, copy and paste it from the sample slide.</a:t>
            </a:r>
          </a:p>
          <a:p>
            <a:pPr marL="228600" indent="-228600" eaLnBrk="1" hangingPunct="1"/>
            <a:r>
              <a:rPr lang="en-US" smtClean="0"/>
              <a:t>If you choose not to use a </a:t>
            </a:r>
            <a:r>
              <a:rPr lang="en-US" b="1" smtClean="0"/>
              <a:t>Sub-Heading</a:t>
            </a:r>
            <a:r>
              <a:rPr lang="en-US" smtClean="0"/>
              <a:t>, let us know when you hand in your presentation for clean-up and we’ll adjust where the bullets begin on your master page.</a:t>
            </a:r>
          </a:p>
          <a:p>
            <a:pPr marL="228600" indent="-228600" eaLnBrk="1" hangingPunct="1"/>
            <a:r>
              <a:rPr lang="en-US" smtClean="0"/>
              <a:t>Also, be sure to insert the presentation title onto the </a:t>
            </a:r>
            <a:r>
              <a:rPr lang="en-US" b="1" i="1" smtClean="0"/>
              <a:t>BULLETED LIST</a:t>
            </a:r>
            <a:r>
              <a:rPr lang="en-US" smtClean="0"/>
              <a:t> </a:t>
            </a:r>
            <a:r>
              <a:rPr lang="en-US" b="1" i="1" smtClean="0"/>
              <a:t>MASTER</a:t>
            </a:r>
            <a:r>
              <a:rPr lang="en-US" smtClean="0"/>
              <a:t> as follows: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Choose </a:t>
            </a:r>
            <a:r>
              <a:rPr lang="en-US" b="1" i="1" smtClean="0"/>
              <a:t>View / Master / Slide Master</a:t>
            </a:r>
            <a:r>
              <a:rPr lang="en-US" smtClean="0"/>
              <a:t> from your menu.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Select the text at the bottom of the slide and type in a short version of your presentation title.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Click the </a:t>
            </a:r>
            <a:r>
              <a:rPr lang="en-US" b="1" i="1" smtClean="0"/>
              <a:t>SLIDE VIEW</a:t>
            </a:r>
            <a:r>
              <a:rPr lang="en-US" smtClean="0"/>
              <a:t> button in the lower left hand part of your screen to return to the slide show. (Small white rectangle)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EF0166-5145-4BB5-B825-0B7A11435F04}" type="slidenum">
              <a:rPr lang="en-US" smtClean="0">
                <a:ea typeface="ヒラギノ角ゴ Pro W3"/>
                <a:cs typeface="ヒラギノ角ゴ Pro W3"/>
              </a:rPr>
              <a:pPr/>
              <a:t>6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382941-7C40-4CCF-9B12-BC25BF45D4D4}" type="slidenum">
              <a:rPr lang="en-US" smtClean="0">
                <a:ea typeface="ヒラギノ角ゴ Pro W3"/>
                <a:cs typeface="ヒラギノ角ゴ Pro W3"/>
              </a:rPr>
              <a:pPr/>
              <a:t>7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C234412-96E1-487B-ABC5-CB6F4107C034}" type="slidenum">
              <a:rPr lang="en-US" smtClean="0">
                <a:ea typeface="ヒラギノ角ゴ Pro W3"/>
                <a:cs typeface="ヒラギノ角ゴ Pro W3"/>
              </a:rPr>
              <a:pPr/>
              <a:t>8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430" tIns="46215" rIns="92430" bIns="46215"/>
          <a:lstStyle/>
          <a:p>
            <a:pPr eaLnBrk="1" hangingPunct="1"/>
            <a:r>
              <a:rPr lang="en-US" smtClean="0"/>
              <a:t>This is the </a:t>
            </a:r>
            <a:r>
              <a:rPr lang="en-US" b="1" smtClean="0"/>
              <a:t>Sample Column Chart </a:t>
            </a:r>
            <a:r>
              <a:rPr lang="en-US" smtClean="0"/>
              <a:t>slide.</a:t>
            </a:r>
          </a:p>
          <a:p>
            <a:pPr eaLnBrk="1" hangingPunct="1"/>
            <a:r>
              <a:rPr lang="en-US" smtClean="0"/>
              <a:t>To create this particular slide, copy and paste the sample in the Slide Sorter view as follows:</a:t>
            </a:r>
          </a:p>
          <a:p>
            <a:pPr eaLnBrk="1" hangingPunct="1">
              <a:buFontTx/>
              <a:buAutoNum type="arabicPeriod"/>
            </a:pPr>
            <a:r>
              <a:rPr lang="en-US" smtClean="0"/>
              <a:t>Select </a:t>
            </a:r>
            <a:r>
              <a:rPr lang="en-US" b="1" smtClean="0"/>
              <a:t>View / Slide Sorter</a:t>
            </a:r>
            <a:endParaRPr lang="en-US" smtClean="0"/>
          </a:p>
          <a:p>
            <a:pPr eaLnBrk="1" hangingPunct="1">
              <a:buFontTx/>
              <a:buAutoNum type="arabicPeriod"/>
            </a:pPr>
            <a:r>
              <a:rPr lang="en-US" smtClean="0"/>
              <a:t>Highlight the </a:t>
            </a:r>
            <a:r>
              <a:rPr lang="en-US" b="1" smtClean="0"/>
              <a:t>Sample Column Chart</a:t>
            </a:r>
            <a:r>
              <a:rPr lang="en-US" smtClean="0"/>
              <a:t> page and select </a:t>
            </a:r>
            <a:r>
              <a:rPr lang="en-US" b="1" smtClean="0"/>
              <a:t>Edit / Copy</a:t>
            </a:r>
          </a:p>
          <a:p>
            <a:pPr eaLnBrk="1" hangingPunct="1">
              <a:buFontTx/>
              <a:buAutoNum type="arabicPeriod"/>
            </a:pPr>
            <a:r>
              <a:rPr lang="en-US" smtClean="0"/>
              <a:t>Place the courser where you want the new slide to be and select </a:t>
            </a:r>
            <a:r>
              <a:rPr lang="en-US" b="1" smtClean="0"/>
              <a:t>Edit / Paste</a:t>
            </a:r>
          </a:p>
          <a:p>
            <a:pPr eaLnBrk="1" hangingPunct="1">
              <a:buFontTx/>
              <a:buAutoNum type="arabicPeriod"/>
            </a:pPr>
            <a:r>
              <a:rPr lang="en-US" smtClean="0"/>
              <a:t>Double-click on the pasted-in slide to return to Slide view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To access the column chart, right/click on the chart and select </a:t>
            </a:r>
            <a:r>
              <a:rPr lang="en-US" b="1" smtClean="0"/>
              <a:t>chart object / open</a:t>
            </a:r>
            <a:r>
              <a:rPr lang="en-US" smtClean="0"/>
              <a:t> from the menu. This will open the chart in Microsoft Graph. You can make any changes to the chart and spreadsheet here.</a:t>
            </a:r>
          </a:p>
          <a:p>
            <a:pPr eaLnBrk="1" hangingPunct="1"/>
            <a:r>
              <a:rPr lang="en-US" smtClean="0"/>
              <a:t>When you are finished making your changes, select </a:t>
            </a:r>
            <a:r>
              <a:rPr lang="en-US" b="1" smtClean="0"/>
              <a:t>File / Exit and return to…</a:t>
            </a:r>
            <a:r>
              <a:rPr lang="en-US" smtClean="0"/>
              <a:t> from the menu bar.</a:t>
            </a:r>
          </a:p>
          <a:p>
            <a:pPr eaLnBrk="1" hangingPunct="1"/>
            <a:r>
              <a:rPr lang="en-US" b="1" smtClean="0"/>
              <a:t>THIS METHOD IS PREFERRED TO DOUBLE-CLICKING THE GRAPH AND OPENING IT IN POWERPOINT.</a:t>
            </a:r>
            <a:r>
              <a:rPr lang="en-US" smtClean="0"/>
              <a:t> Double-clicking the graph can sometimes reformat the sizes, colors, animations and fonts in your graph.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561975" y="3946525"/>
            <a:ext cx="8185150" cy="946150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  <a:extLst/>
        </p:spPr>
        <p:txBody>
          <a:bodyPr anchor="ctr" anchorCtr="1"/>
          <a:lstStyle/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  <a:p>
            <a:pPr algn="ctr">
              <a:lnSpc>
                <a:spcPct val="95000"/>
              </a:lnSpc>
              <a:buClr>
                <a:schemeClr val="tx2"/>
              </a:buClr>
              <a:defRPr/>
            </a:pPr>
            <a:endParaRPr lang="en-US" sz="2600">
              <a:solidFill>
                <a:srgbClr val="DDDDDD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3" y="1427163"/>
            <a:ext cx="7589837" cy="609600"/>
          </a:xfrm>
          <a:extLst/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24213"/>
            <a:ext cx="8185150" cy="889000"/>
          </a:xfrm>
          <a:extLst/>
        </p:spPr>
        <p:txBody>
          <a:bodyPr anchorCtr="1"/>
          <a:lstStyle>
            <a:lvl1pPr marL="0" indent="0" algn="ctr">
              <a:buSzTx/>
              <a:buFontTx/>
              <a:buNone/>
              <a:defRPr sz="34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55575"/>
            <a:ext cx="77692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795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10000"/>
        <a:buChar char="•"/>
        <a:defRPr sz="3000" b="1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 2" pitchFamily="18" charset="2"/>
        <a:buChar char="¡"/>
        <a:defRPr sz="2800" b="1">
          <a:solidFill>
            <a:srgbClr val="0070C0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2400" b="1">
          <a:solidFill>
            <a:srgbClr val="0070C0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000" b="1">
          <a:solidFill>
            <a:srgbClr val="0070C0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2000" b="1">
          <a:solidFill>
            <a:srgbClr val="0070C0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2D9BA-2DBE-1E49-92CB-A6255887667A}" type="datetimeFigureOut">
              <a:rPr lang="en-US" smtClean="0"/>
              <a:pPr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CB8FD-494F-4F4E-9415-D9548F1B2C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2163" y="1154882"/>
            <a:ext cx="7589837" cy="11541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CIT 2017 Template</a:t>
            </a:r>
            <a:b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Title 40 pt Bold Arial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David Liu</a:t>
            </a:r>
            <a:r>
              <a:rPr lang="en-US" smtClean="0"/>
              <a:t>, </a:t>
            </a:r>
            <a:r>
              <a:rPr lang="en-US" dirty="0" smtClean="0"/>
              <a:t>MD</a:t>
            </a:r>
          </a:p>
          <a:p>
            <a:pPr eaLnBrk="1" hangingPunct="1"/>
            <a:r>
              <a:rPr lang="en-US" dirty="0" smtClean="0"/>
              <a:t>Subtitle 34 </a:t>
            </a:r>
            <a:r>
              <a:rPr lang="en-US" dirty="0" err="1" smtClean="0"/>
              <a:t>pt</a:t>
            </a:r>
            <a:r>
              <a:rPr lang="en-US" dirty="0" smtClean="0"/>
              <a:t> Arial Bold Italics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Photos &amp; Bulleted Text</a:t>
            </a:r>
          </a:p>
        </p:txBody>
      </p:sp>
      <p:sp>
        <p:nvSpPr>
          <p:cNvPr id="3277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1479550"/>
            <a:ext cx="3810000" cy="41148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Text here</a:t>
            </a:r>
          </a:p>
          <a:p>
            <a:pPr eaLnBrk="1" hangingPunct="1"/>
            <a:r>
              <a:rPr lang="en-US" sz="2600" dirty="0" smtClean="0"/>
              <a:t>Text here</a:t>
            </a:r>
          </a:p>
          <a:p>
            <a:pPr eaLnBrk="1" hangingPunct="1"/>
            <a:r>
              <a:rPr lang="en-US" sz="2600" dirty="0" smtClean="0"/>
              <a:t>Text here</a:t>
            </a:r>
          </a:p>
          <a:p>
            <a:pPr eaLnBrk="1" hangingPunct="1"/>
            <a:endParaRPr lang="en-US" sz="2600" dirty="0" smtClean="0"/>
          </a:p>
          <a:p>
            <a:pPr eaLnBrk="1" hangingPunct="1"/>
            <a:endParaRPr lang="en-US" sz="2600" dirty="0" smtClean="0"/>
          </a:p>
          <a:p>
            <a:pPr eaLnBrk="1" hangingPunct="1"/>
            <a:r>
              <a:rPr lang="en-US" sz="2600" dirty="0" smtClean="0"/>
              <a:t>Text here</a:t>
            </a:r>
          </a:p>
          <a:p>
            <a:pPr eaLnBrk="1" hangingPunct="1"/>
            <a:r>
              <a:rPr lang="en-US" sz="2600" dirty="0" smtClean="0"/>
              <a:t>Text here</a:t>
            </a:r>
          </a:p>
          <a:p>
            <a:pPr eaLnBrk="1" hangingPunct="1"/>
            <a:r>
              <a:rPr lang="en-US" sz="2600" dirty="0" smtClean="0"/>
              <a:t>Text here</a:t>
            </a:r>
          </a:p>
        </p:txBody>
      </p:sp>
      <p:pic>
        <p:nvPicPr>
          <p:cNvPr id="32771" name="Picture 60" descr="Picture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363" y="1514475"/>
            <a:ext cx="3984625" cy="1885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293" name="Picture 5" descr="DES illustr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6550" y="3602038"/>
            <a:ext cx="1828800" cy="1960562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  <a:ex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1066800" y="1944688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400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685800" y="5867400"/>
            <a:ext cx="7543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110000"/>
            </a:pPr>
            <a:endParaRPr lang="en-US" sz="900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Disclosure Statement of Financial Interest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743200"/>
            <a:ext cx="3810000" cy="2698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Grant/Research Support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Consulting Fees/Honoraria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Major Stock Shareholder/Equity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Royalty Income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Ownership/Founder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Intellectual Property Rights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Other Financial Benefit</a:t>
            </a:r>
          </a:p>
        </p:txBody>
      </p:sp>
      <p:sp>
        <p:nvSpPr>
          <p:cNvPr id="1434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743200"/>
            <a:ext cx="3810000" cy="3003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/>
              <a:t>Company Names</a:t>
            </a:r>
          </a:p>
        </p:txBody>
      </p:sp>
      <p:sp>
        <p:nvSpPr>
          <p:cNvPr id="548871" name="Text Box 7"/>
          <p:cNvSpPr txBox="1">
            <a:spLocks noChangeArrowheads="1"/>
          </p:cNvSpPr>
          <p:nvPr/>
        </p:nvSpPr>
        <p:spPr bwMode="auto">
          <a:xfrm>
            <a:off x="533400" y="1219200"/>
            <a:ext cx="8153400" cy="1015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i="0" dirty="0">
                <a:solidFill>
                  <a:srgbClr val="053763"/>
                </a:solidFill>
                <a:ea typeface="ヒラギノ角ゴ Pro W3" pitchFamily="-111" charset="-128"/>
                <a:cs typeface="+mn-cs"/>
              </a:rPr>
              <a:t>Within the past 12 months, I or my spouse/partner have had a financial interest/arrangement or affiliation with the organization(s) listed below.</a:t>
            </a:r>
            <a:endParaRPr lang="en-US" sz="2000" dirty="0">
              <a:solidFill>
                <a:srgbClr val="053763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533400" y="2362200"/>
            <a:ext cx="372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i="0" dirty="0">
                <a:solidFill>
                  <a:srgbClr val="053763"/>
                </a:solidFill>
                <a:cs typeface="ヒラギノ角ゴ Pro W3"/>
              </a:rPr>
              <a:t>Affiliation/Financial Relationship</a:t>
            </a: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4724400" y="2362200"/>
            <a:ext cx="1261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dirty="0">
                <a:solidFill>
                  <a:srgbClr val="053763"/>
                </a:solidFill>
                <a:cs typeface="ヒラギノ角ゴ Pro W3"/>
              </a:rPr>
              <a:t>Company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1066800" y="1944688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2400" b="0" i="0">
              <a:solidFill>
                <a:schemeClr val="tx1"/>
              </a:solidFill>
              <a:ea typeface="MS PGothic" pitchFamily="34" charset="-128"/>
              <a:cs typeface="ヒラギノ角ゴ Pro W3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Disclosure Statement of Financial Interest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dirty="0" smtClean="0"/>
              <a:t>I, (insert name) DO NOT have a financial interest/arrangement or affiliation with one or more organizations that could be perceived as a real or apparent conflict of interest in the context of the subject of this presentation.</a:t>
            </a:r>
          </a:p>
          <a:p>
            <a:pPr marL="0" indent="0" eaLnBrk="1" hangingPunct="1"/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Text Slide – Titles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hidden">
          <a:xfrm>
            <a:off x="292100" y="1339850"/>
            <a:ext cx="8464550" cy="4125913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4795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10000"/>
              <a:buFontTx/>
              <a:buChar char="•"/>
              <a:tabLst/>
              <a:defRPr/>
            </a:pPr>
            <a:r>
              <a:rPr kumimoji="0" lang="en-US" sz="26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Gold text</a:t>
            </a:r>
            <a:r>
              <a:rPr kumimoji="0" lang="en-US" sz="2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be used as a highlight color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 2" pitchFamily="18" charset="2"/>
              <a:buChar char="¡"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No text shadows on any text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10000"/>
              <a:buFontTx/>
              <a:buChar char="•"/>
              <a:tabLst/>
              <a:defRPr/>
            </a:pPr>
            <a:r>
              <a:rPr kumimoji="0" lang="en-US" sz="2600" b="1" i="1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Italics</a:t>
            </a:r>
            <a:r>
              <a:rPr kumimoji="0" lang="en-US" sz="2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better to emphasize words rather than underline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10000"/>
              <a:buFontTx/>
              <a:buChar char="•"/>
              <a:tabLst/>
              <a:defRPr/>
            </a:pPr>
            <a:r>
              <a:rPr kumimoji="0" lang="en-US" sz="2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 spacing should be 1 Line with 0.3 before each paragraph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10000"/>
              <a:buFontTx/>
              <a:buChar char="•"/>
              <a:tabLst/>
              <a:defRPr/>
            </a:pPr>
            <a:r>
              <a:rPr kumimoji="0" lang="en-US" sz="2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 the slide transition to wipe right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SzPct val="110000"/>
              <a:buFontTx/>
              <a:buChar char="•"/>
              <a:tabLst/>
              <a:defRPr/>
            </a:pPr>
            <a:r>
              <a:rPr kumimoji="0" lang="en-US" sz="26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 unnecessary animations</a:t>
            </a: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ChangeArrowheads="1"/>
          </p:cNvSpPr>
          <p:nvPr/>
        </p:nvSpPr>
        <p:spPr bwMode="hidden">
          <a:xfrm>
            <a:off x="5121275" y="2940050"/>
            <a:ext cx="3846513" cy="2946400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 w="19050" algn="ctr">
            <a:solidFill>
              <a:srgbClr val="39536E"/>
            </a:solidFill>
            <a:miter lim="800000"/>
            <a:headEnd/>
            <a:tailEnd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Color Palette</a:t>
            </a:r>
          </a:p>
        </p:txBody>
      </p:sp>
      <p:graphicFrame>
        <p:nvGraphicFramePr>
          <p:cNvPr id="53453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032501"/>
              </p:ext>
            </p:extLst>
          </p:nvPr>
        </p:nvGraphicFramePr>
        <p:xfrm>
          <a:off x="5295900" y="3046413"/>
          <a:ext cx="3513138" cy="2651274"/>
        </p:xfrm>
        <a:graphic>
          <a:graphicData uri="http://schemas.openxmlformats.org/drawingml/2006/table">
            <a:tbl>
              <a:tblPr/>
              <a:tblGrid>
                <a:gridCol w="1774825"/>
                <a:gridCol w="639763"/>
                <a:gridCol w="366712"/>
                <a:gridCol w="365125"/>
                <a:gridCol w="366713"/>
              </a:tblGrid>
              <a:tr h="274251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PPT Color Scheme</a:t>
                      </a: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lumMod val="90000"/>
                            <a:lumOff val="10000"/>
                          </a:schemeClr>
                        </a:gs>
                        <a:gs pos="50000">
                          <a:schemeClr val="bg1">
                            <a:lumMod val="75000"/>
                            <a:lumOff val="25000"/>
                          </a:schemeClr>
                        </a:gs>
                        <a:gs pos="100000">
                          <a:schemeClr val="bg1">
                            <a:lumMod val="90000"/>
                            <a:lumOff val="1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lumMod val="90000"/>
                            <a:lumOff val="10000"/>
                          </a:schemeClr>
                        </a:gs>
                        <a:gs pos="50000">
                          <a:schemeClr val="bg1">
                            <a:lumMod val="75000"/>
                            <a:lumOff val="25000"/>
                          </a:schemeClr>
                        </a:gs>
                        <a:gs pos="100000">
                          <a:schemeClr val="bg1">
                            <a:lumMod val="90000"/>
                            <a:lumOff val="1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lumMod val="90000"/>
                            <a:lumOff val="10000"/>
                          </a:schemeClr>
                        </a:gs>
                        <a:gs pos="50000">
                          <a:schemeClr val="bg1">
                            <a:lumMod val="75000"/>
                            <a:lumOff val="25000"/>
                          </a:schemeClr>
                        </a:gs>
                        <a:gs pos="100000">
                          <a:schemeClr val="bg1">
                            <a:lumMod val="90000"/>
                            <a:lumOff val="1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lumMod val="90000"/>
                            <a:lumOff val="10000"/>
                          </a:schemeClr>
                        </a:gs>
                        <a:gs pos="50000">
                          <a:schemeClr val="bg1">
                            <a:lumMod val="75000"/>
                            <a:lumOff val="25000"/>
                          </a:schemeClr>
                        </a:gs>
                        <a:gs pos="100000">
                          <a:schemeClr val="bg1">
                            <a:lumMod val="90000"/>
                            <a:lumOff val="1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lumMod val="90000"/>
                            <a:lumOff val="10000"/>
                          </a:schemeClr>
                        </a:gs>
                        <a:gs pos="50000">
                          <a:schemeClr val="bg1">
                            <a:lumMod val="75000"/>
                            <a:lumOff val="25000"/>
                          </a:schemeClr>
                        </a:gs>
                        <a:gs pos="100000">
                          <a:schemeClr val="bg1">
                            <a:lumMod val="90000"/>
                            <a:lumOff val="1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Background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Text and lines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Shadows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Title text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94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Fills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Accent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153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5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Accent and hyperlink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11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Accent and followed hyperlink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45720" marR="45720" marT="45693" marB="4569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29" name="Picture 78" descr="colors2"/>
          <p:cNvPicPr>
            <a:picLocks noChangeAspect="1" noChangeArrowheads="1"/>
          </p:cNvPicPr>
          <p:nvPr/>
        </p:nvPicPr>
        <p:blipFill>
          <a:blip r:embed="rId3" cstate="print"/>
          <a:srcRect l="1187" t="987" r="1593" b="2759"/>
          <a:stretch>
            <a:fillRect/>
          </a:stretch>
        </p:blipFill>
        <p:spPr bwMode="auto">
          <a:xfrm>
            <a:off x="242888" y="2892425"/>
            <a:ext cx="468312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0" name="Rectangle 79"/>
          <p:cNvSpPr>
            <a:spLocks noGrp="1" noChangeArrowheads="1"/>
          </p:cNvSpPr>
          <p:nvPr>
            <p:ph type="body" idx="1"/>
          </p:nvPr>
        </p:nvSpPr>
        <p:spPr>
          <a:xfrm>
            <a:off x="685800" y="1336675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Use these colors to format all elements in the file including </a:t>
            </a:r>
            <a:r>
              <a:rPr lang="en-US" dirty="0" smtClean="0">
                <a:latin typeface="+mj-lt"/>
                <a:ea typeface="+mj-ea"/>
                <a:cs typeface="+mj-cs"/>
              </a:rPr>
              <a:t>charts</a:t>
            </a:r>
            <a:r>
              <a:rPr lang="en-US" dirty="0" smtClean="0"/>
              <a:t>, graphic elements and tables</a:t>
            </a:r>
          </a:p>
        </p:txBody>
      </p:sp>
      <p:sp>
        <p:nvSpPr>
          <p:cNvPr id="20534" name="Text Box 14"/>
          <p:cNvSpPr txBox="1">
            <a:spLocks noChangeArrowheads="1"/>
          </p:cNvSpPr>
          <p:nvPr/>
        </p:nvSpPr>
        <p:spPr bwMode="auto">
          <a:xfrm>
            <a:off x="1966913" y="6461125"/>
            <a:ext cx="457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0">
                <a:solidFill>
                  <a:schemeClr val="tx1"/>
                </a:solidFill>
                <a:cs typeface="ヒラギノ角ゴ Pro W3"/>
              </a:rPr>
              <a:t>Grube E. et al, </a:t>
            </a:r>
            <a:r>
              <a:rPr lang="en-US" sz="1400">
                <a:solidFill>
                  <a:schemeClr val="tx1"/>
                </a:solidFill>
                <a:cs typeface="ヒラギノ角ゴ Pro W3"/>
              </a:rPr>
              <a:t>Am Journal Cardiol </a:t>
            </a:r>
            <a:r>
              <a:rPr lang="en-US" sz="1400" i="0">
                <a:solidFill>
                  <a:schemeClr val="tx1"/>
                </a:solidFill>
                <a:cs typeface="ヒラギノ角ゴ Pro W3"/>
              </a:rPr>
              <a:t>2006; “in press”</a:t>
            </a:r>
            <a:endParaRPr lang="pt-BR" sz="1400" i="0">
              <a:solidFill>
                <a:schemeClr val="tx1"/>
              </a:solidFill>
              <a:cs typeface="ヒラギノ角ゴ Pro W3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5"/>
          <p:cNvSpPr>
            <a:spLocks noChangeArrowheads="1"/>
          </p:cNvSpPr>
          <p:nvPr/>
        </p:nvSpPr>
        <p:spPr bwMode="hidden">
          <a:xfrm>
            <a:off x="292100" y="1492250"/>
            <a:ext cx="8464550" cy="3848100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graphicFrame>
        <p:nvGraphicFramePr>
          <p:cNvPr id="8206" name="Object 14"/>
          <p:cNvGraphicFramePr>
            <a:graphicFrameLocks/>
          </p:cNvGraphicFramePr>
          <p:nvPr/>
        </p:nvGraphicFramePr>
        <p:xfrm>
          <a:off x="441325" y="1633538"/>
          <a:ext cx="8229600" cy="396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Chart" r:id="rId4" imgW="7785100" imgH="3556000" progId="MSGraph.Chart.8">
                  <p:embed followColorScheme="full"/>
                </p:oleObj>
              </mc:Choice>
              <mc:Fallback>
                <p:oleObj name="Chart" r:id="rId4" imgW="7785100" imgH="3556000" progId="MSGraph.Chart.8">
                  <p:embed followColorScheme="full"/>
                  <p:pic>
                    <p:nvPicPr>
                      <p:cNvPr id="0" name="Picture 1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1633538"/>
                        <a:ext cx="8229600" cy="3967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Charts Slide</a:t>
            </a:r>
          </a:p>
        </p:txBody>
      </p:sp>
      <p:sp>
        <p:nvSpPr>
          <p:cNvPr id="8209" name="Text Box 76"/>
          <p:cNvSpPr txBox="1">
            <a:spLocks noChangeArrowheads="1"/>
          </p:cNvSpPr>
          <p:nvPr/>
        </p:nvSpPr>
        <p:spPr bwMode="invGray">
          <a:xfrm>
            <a:off x="6153150" y="1627188"/>
            <a:ext cx="17224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cs typeface="ヒラギノ角ゴ Pro W3"/>
                <a:sym typeface="Symbol" pitchFamily="18" charset="2"/>
              </a:rPr>
              <a:t>p = 0.125</a:t>
            </a:r>
            <a:endParaRPr lang="en-US">
              <a:solidFill>
                <a:srgbClr val="FFFF00"/>
              </a:solidFill>
              <a:cs typeface="ヒラギノ角ゴ Pro W3"/>
            </a:endParaRPr>
          </a:p>
        </p:txBody>
      </p:sp>
      <p:sp>
        <p:nvSpPr>
          <p:cNvPr id="8210" name="Text Box 76"/>
          <p:cNvSpPr txBox="1">
            <a:spLocks noChangeArrowheads="1"/>
          </p:cNvSpPr>
          <p:nvPr/>
        </p:nvSpPr>
        <p:spPr bwMode="invGray">
          <a:xfrm>
            <a:off x="3540125" y="2449513"/>
            <a:ext cx="1703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cs typeface="ヒラギノ角ゴ Pro W3"/>
                <a:sym typeface="Symbol" pitchFamily="18" charset="2"/>
              </a:rPr>
              <a:t>p = NS</a:t>
            </a:r>
            <a:endParaRPr lang="en-US">
              <a:solidFill>
                <a:srgbClr val="FFFF00"/>
              </a:solidFill>
              <a:cs typeface="ヒラギノ角ゴ Pro W3"/>
            </a:endParaRPr>
          </a:p>
        </p:txBody>
      </p:sp>
      <p:sp>
        <p:nvSpPr>
          <p:cNvPr id="8211" name="Text Box 76"/>
          <p:cNvSpPr txBox="1">
            <a:spLocks noChangeArrowheads="1"/>
          </p:cNvSpPr>
          <p:nvPr/>
        </p:nvSpPr>
        <p:spPr bwMode="invGray">
          <a:xfrm>
            <a:off x="1173163" y="3460750"/>
            <a:ext cx="2070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cs typeface="ヒラギノ角ゴ Pro W3"/>
                <a:sym typeface="Symbol" pitchFamily="18" charset="2"/>
              </a:rPr>
              <a:t>p = 0.001</a:t>
            </a:r>
            <a:endParaRPr lang="en-US">
              <a:solidFill>
                <a:srgbClr val="FFFF00"/>
              </a:solidFill>
              <a:cs typeface="ヒラギノ角ゴ Pro W3"/>
            </a:endParaRPr>
          </a:p>
        </p:txBody>
      </p:sp>
      <p:sp>
        <p:nvSpPr>
          <p:cNvPr id="8212" name="Text Box 10"/>
          <p:cNvSpPr txBox="1">
            <a:spLocks noChangeArrowheads="1"/>
          </p:cNvSpPr>
          <p:nvPr/>
        </p:nvSpPr>
        <p:spPr bwMode="auto">
          <a:xfrm>
            <a:off x="5038725" y="5624513"/>
            <a:ext cx="315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0" i="0" dirty="0">
                <a:solidFill>
                  <a:srgbClr val="053763"/>
                </a:solidFill>
                <a:cs typeface="ヒラギノ角ゴ Pro W3"/>
              </a:rPr>
              <a:t>Note: References should be 14pt Arial bold with the Journal title in Italics</a:t>
            </a:r>
          </a:p>
        </p:txBody>
      </p:sp>
      <p:sp>
        <p:nvSpPr>
          <p:cNvPr id="535564" name="Line 12"/>
          <p:cNvSpPr>
            <a:spLocks noChangeShapeType="1"/>
          </p:cNvSpPr>
          <p:nvPr/>
        </p:nvSpPr>
        <p:spPr bwMode="auto">
          <a:xfrm flipH="1">
            <a:off x="4778375" y="5854700"/>
            <a:ext cx="395288" cy="187325"/>
          </a:xfrm>
          <a:prstGeom prst="line">
            <a:avLst/>
          </a:prstGeom>
          <a:noFill/>
          <a:ln w="25400">
            <a:solidFill>
              <a:srgbClr val="053763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8215" name="Rectangle 4"/>
          <p:cNvSpPr>
            <a:spLocks noChangeArrowheads="1"/>
          </p:cNvSpPr>
          <p:nvPr/>
        </p:nvSpPr>
        <p:spPr bwMode="auto">
          <a:xfrm>
            <a:off x="0" y="8667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en-US" sz="3000" dirty="0">
                <a:solidFill>
                  <a:srgbClr val="053763"/>
                </a:solidFill>
                <a:cs typeface="ヒラギノ角ゴ Pro W3"/>
              </a:rPr>
              <a:t>Subtitle text 30 </a:t>
            </a:r>
            <a:r>
              <a:rPr lang="en-US" sz="3000" dirty="0" err="1">
                <a:solidFill>
                  <a:srgbClr val="053763"/>
                </a:solidFill>
                <a:cs typeface="ヒラギノ角ゴ Pro W3"/>
              </a:rPr>
              <a:t>pt</a:t>
            </a:r>
            <a:r>
              <a:rPr lang="en-US" sz="3000" dirty="0">
                <a:solidFill>
                  <a:srgbClr val="053763"/>
                </a:solidFill>
                <a:cs typeface="ヒラギノ角ゴ Pro W3"/>
              </a:rPr>
              <a:t> Bold </a:t>
            </a:r>
            <a:r>
              <a:rPr lang="en-US" sz="3000" dirty="0" err="1">
                <a:solidFill>
                  <a:srgbClr val="053763"/>
                </a:solidFill>
                <a:cs typeface="ヒラギノ角ゴ Pro W3"/>
              </a:rPr>
              <a:t>Ital</a:t>
            </a:r>
            <a:endParaRPr lang="en-US" sz="3000" dirty="0">
              <a:solidFill>
                <a:srgbClr val="053763"/>
              </a:solidFill>
              <a:cs typeface="ヒラギノ角ゴ Pro W3"/>
            </a:endParaRPr>
          </a:p>
        </p:txBody>
      </p:sp>
      <p:sp>
        <p:nvSpPr>
          <p:cNvPr id="8216" name="Text Box 14"/>
          <p:cNvSpPr txBox="1">
            <a:spLocks noChangeArrowheads="1"/>
          </p:cNvSpPr>
          <p:nvPr/>
        </p:nvSpPr>
        <p:spPr bwMode="auto">
          <a:xfrm>
            <a:off x="1966913" y="6461125"/>
            <a:ext cx="457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0">
                <a:solidFill>
                  <a:schemeClr val="tx1"/>
                </a:solidFill>
                <a:cs typeface="ヒラギノ角ゴ Pro W3"/>
              </a:rPr>
              <a:t>Grube E. et al, </a:t>
            </a:r>
            <a:r>
              <a:rPr lang="en-US" sz="1400">
                <a:solidFill>
                  <a:schemeClr val="tx1"/>
                </a:solidFill>
                <a:cs typeface="ヒラギノ角ゴ Pro W3"/>
              </a:rPr>
              <a:t>Am Journal Cardiol </a:t>
            </a:r>
            <a:r>
              <a:rPr lang="en-US" sz="1400" i="0">
                <a:solidFill>
                  <a:schemeClr val="tx1"/>
                </a:solidFill>
                <a:cs typeface="ヒラギノ角ゴ Pro W3"/>
              </a:rPr>
              <a:t>2006; “in press”</a:t>
            </a:r>
            <a:endParaRPr lang="pt-BR" sz="1400" i="0">
              <a:solidFill>
                <a:schemeClr val="tx1"/>
              </a:solidFill>
              <a:cs typeface="ヒラギノ角ゴ Pro W3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hidden">
          <a:xfrm>
            <a:off x="292100" y="1851025"/>
            <a:ext cx="8464550" cy="3713163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rgbClr val="1C1C1C"/>
              </a:solidFill>
              <a:ea typeface="ヒラギノ角ゴ Pro W3" pitchFamily="-111" charset="-128"/>
              <a:cs typeface="+mn-cs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Table Slide</a:t>
            </a:r>
          </a:p>
        </p:txBody>
      </p:sp>
      <p:graphicFrame>
        <p:nvGraphicFramePr>
          <p:cNvPr id="53760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80656"/>
              </p:ext>
            </p:extLst>
          </p:nvPr>
        </p:nvGraphicFramePr>
        <p:xfrm>
          <a:off x="396875" y="1971675"/>
          <a:ext cx="8302625" cy="3475038"/>
        </p:xfrm>
        <a:graphic>
          <a:graphicData uri="http://schemas.openxmlformats.org/drawingml/2006/table">
            <a:tbl>
              <a:tblPr/>
              <a:tblGrid>
                <a:gridCol w="4038600"/>
                <a:gridCol w="1597025"/>
                <a:gridCol w="1612900"/>
                <a:gridCol w="1054100"/>
              </a:tblGrid>
              <a:tr h="823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lumMod val="90000"/>
                            <a:lumOff val="10000"/>
                          </a:schemeClr>
                        </a:gs>
                        <a:gs pos="50000">
                          <a:schemeClr val="bg1">
                            <a:lumMod val="75000"/>
                            <a:lumOff val="25000"/>
                          </a:schemeClr>
                        </a:gs>
                        <a:gs pos="100000">
                          <a:schemeClr val="bg1">
                            <a:lumMod val="90000"/>
                            <a:lumOff val="1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DCA </a:t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n = 381 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lumMod val="90000"/>
                            <a:lumOff val="10000"/>
                          </a:schemeClr>
                        </a:gs>
                        <a:gs pos="50000">
                          <a:schemeClr val="bg1">
                            <a:lumMod val="75000"/>
                            <a:lumOff val="25000"/>
                          </a:schemeClr>
                        </a:gs>
                        <a:gs pos="100000">
                          <a:schemeClr val="bg1">
                            <a:lumMod val="90000"/>
                            <a:lumOff val="1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Stent </a:t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n = 372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lumMod val="90000"/>
                            <a:lumOff val="10000"/>
                          </a:schemeClr>
                        </a:gs>
                        <a:gs pos="50000">
                          <a:schemeClr val="bg1">
                            <a:lumMod val="75000"/>
                            <a:lumOff val="25000"/>
                          </a:schemeClr>
                        </a:gs>
                        <a:gs pos="100000">
                          <a:schemeClr val="bg1">
                            <a:lumMod val="90000"/>
                            <a:lumOff val="1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P Value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>
                            <a:lumMod val="90000"/>
                            <a:lumOff val="10000"/>
                          </a:schemeClr>
                        </a:gs>
                        <a:gs pos="50000">
                          <a:schemeClr val="bg1">
                            <a:lumMod val="75000"/>
                            <a:lumOff val="25000"/>
                          </a:schemeClr>
                        </a:gs>
                        <a:gs pos="100000">
                          <a:schemeClr val="bg1">
                            <a:lumMod val="90000"/>
                            <a:lumOff val="1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Late loss (mm)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0.28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Binary restenosis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26.7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22.1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0.24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 - Optimal DCA (%)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16.2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22.1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0.39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 - TVR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23.0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21.0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12-Month TVF </a:t>
                      </a:r>
                      <a:b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(death, MI, TVR) (%)</a:t>
                      </a:r>
                    </a:p>
                  </a:txBody>
                  <a:tcPr marT="45724" marB="45724" horzOverflow="overflow">
                    <a:lnL cap="flat">
                      <a:noFill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23.9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21.5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0.48</a:t>
                      </a:r>
                    </a:p>
                  </a:txBody>
                  <a:tcPr marT="45724" marB="45724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32" name="Rectangle 4"/>
          <p:cNvSpPr>
            <a:spLocks noChangeArrowheads="1"/>
          </p:cNvSpPr>
          <p:nvPr/>
        </p:nvSpPr>
        <p:spPr bwMode="auto">
          <a:xfrm>
            <a:off x="0" y="8667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en-US" sz="3000" dirty="0">
                <a:solidFill>
                  <a:srgbClr val="053763"/>
                </a:solidFill>
                <a:cs typeface="ヒラギノ角ゴ Pro W3"/>
              </a:rPr>
              <a:t>Subtitle text 30 pt Bold Ital</a:t>
            </a:r>
          </a:p>
        </p:txBody>
      </p:sp>
      <p:sp>
        <p:nvSpPr>
          <p:cNvPr id="25636" name="Text Box 14"/>
          <p:cNvSpPr txBox="1">
            <a:spLocks noChangeArrowheads="1"/>
          </p:cNvSpPr>
          <p:nvPr/>
        </p:nvSpPr>
        <p:spPr bwMode="auto">
          <a:xfrm>
            <a:off x="1966913" y="6461125"/>
            <a:ext cx="4570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i="0" dirty="0" err="1">
                <a:solidFill>
                  <a:srgbClr val="FFFFFF"/>
                </a:solidFill>
                <a:cs typeface="ヒラギノ角ゴ Pro W3"/>
              </a:rPr>
              <a:t>Grube</a:t>
            </a:r>
            <a:r>
              <a:rPr lang="en-US" sz="1400" i="0" dirty="0">
                <a:solidFill>
                  <a:srgbClr val="FFFFFF"/>
                </a:solidFill>
                <a:cs typeface="ヒラギノ角ゴ Pro W3"/>
              </a:rPr>
              <a:t> E. et al, </a:t>
            </a:r>
            <a:r>
              <a:rPr lang="en-US" sz="1400" dirty="0">
                <a:solidFill>
                  <a:srgbClr val="FFFFFF"/>
                </a:solidFill>
                <a:cs typeface="ヒラギノ角ゴ Pro W3"/>
              </a:rPr>
              <a:t>Am Journal </a:t>
            </a:r>
            <a:r>
              <a:rPr lang="en-US" sz="1400" dirty="0" err="1">
                <a:solidFill>
                  <a:srgbClr val="FFFFFF"/>
                </a:solidFill>
                <a:cs typeface="ヒラギノ角ゴ Pro W3"/>
              </a:rPr>
              <a:t>Cardiol</a:t>
            </a:r>
            <a:r>
              <a:rPr lang="en-US" sz="1400" dirty="0">
                <a:solidFill>
                  <a:srgbClr val="FFFFFF"/>
                </a:solidFill>
                <a:cs typeface="ヒラギノ角ゴ Pro W3"/>
              </a:rPr>
              <a:t> </a:t>
            </a:r>
            <a:r>
              <a:rPr lang="en-US" sz="1400" i="0" dirty="0">
                <a:solidFill>
                  <a:srgbClr val="FFFFFF"/>
                </a:solidFill>
                <a:cs typeface="ヒラギノ角ゴ Pro W3"/>
              </a:rPr>
              <a:t>2006; “in press”</a:t>
            </a:r>
            <a:endParaRPr lang="pt-BR" sz="1400" i="0" dirty="0">
              <a:solidFill>
                <a:srgbClr val="FFFFFF"/>
              </a:solidFill>
              <a:cs typeface="ヒラギノ角ゴ Pro W3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ChangeArrowheads="1"/>
          </p:cNvSpPr>
          <p:nvPr/>
        </p:nvSpPr>
        <p:spPr bwMode="hidden">
          <a:xfrm flipV="1">
            <a:off x="169863" y="884238"/>
            <a:ext cx="4119562" cy="5100637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</p:spPr>
        <p:txBody>
          <a:bodyPr rot="10800000" anchor="ctr"/>
          <a:lstStyle/>
          <a:p>
            <a:endParaRPr lang="pt-BR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708525" y="481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endParaRPr lang="pt-BR" b="0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Sample Org Chart</a:t>
            </a:r>
            <a:endParaRPr lang="pt-BR" dirty="0" smtClean="0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71450" y="931863"/>
            <a:ext cx="4119563" cy="569912"/>
          </a:xfrm>
          <a:prstGeom prst="rect">
            <a:avLst/>
          </a:prstGeom>
          <a:gradFill rotWithShape="1">
            <a:gsLst>
              <a:gs pos="0">
                <a:schemeClr val="bg1">
                  <a:lumMod val="90000"/>
                  <a:lumOff val="10000"/>
                </a:schemeClr>
              </a:gs>
              <a:gs pos="50000">
                <a:schemeClr val="bg1">
                  <a:lumMod val="75000"/>
                  <a:lumOff val="25000"/>
                </a:schemeClr>
              </a:gs>
              <a:gs pos="100000">
                <a:schemeClr val="bg1">
                  <a:lumMod val="90000"/>
                  <a:lumOff val="1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i="0">
                <a:solidFill>
                  <a:schemeClr val="hlink"/>
                </a:solidFill>
                <a:cs typeface="ヒラギノ角ゴ Pro W3"/>
              </a:rPr>
              <a:t>Design</a:t>
            </a:r>
            <a:endParaRPr lang="pt-BR" sz="2800" i="0">
              <a:solidFill>
                <a:schemeClr val="hlink"/>
              </a:solidFill>
              <a:cs typeface="ヒラギノ角ゴ Pro W3"/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214313" y="1681163"/>
            <a:ext cx="420052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Clr>
                <a:schemeClr val="tx2"/>
              </a:buClr>
              <a:buFontTx/>
              <a:buChar char="•"/>
            </a:pPr>
            <a:r>
              <a:rPr lang="en-US" i="0">
                <a:solidFill>
                  <a:schemeClr val="tx2"/>
                </a:solidFill>
                <a:cs typeface="ヒラギノ角ゴ Pro W3"/>
              </a:rPr>
              <a:t>DESIGN:</a:t>
            </a:r>
            <a:r>
              <a:rPr lang="en-US" i="0">
                <a:solidFill>
                  <a:schemeClr val="tx1"/>
                </a:solidFill>
                <a:cs typeface="ヒラギノ角ゴ Pro W3"/>
              </a:rPr>
              <a:t> Prospective, non-randomized, single-arm, multi-center clinical evaluation of the AXXESS</a:t>
            </a:r>
            <a:r>
              <a:rPr lang="en-US" i="0" baseline="30000">
                <a:solidFill>
                  <a:schemeClr val="tx1"/>
                </a:solidFill>
                <a:cs typeface="ヒラギノ角ゴ Pro W3"/>
              </a:rPr>
              <a:t>TM</a:t>
            </a:r>
            <a:r>
              <a:rPr lang="en-US" i="0">
                <a:solidFill>
                  <a:schemeClr val="tx1"/>
                </a:solidFill>
                <a:cs typeface="ヒラギノ角ゴ Pro W3"/>
              </a:rPr>
              <a:t> Plus Bifurcated Coronary Stent System </a:t>
            </a:r>
          </a:p>
          <a:p>
            <a:pPr marL="284163" indent="-284163">
              <a:buClr>
                <a:schemeClr val="tx2"/>
              </a:buClr>
              <a:buFontTx/>
              <a:buChar char="•"/>
            </a:pPr>
            <a:endParaRPr lang="en-US" i="0">
              <a:solidFill>
                <a:schemeClr val="tx1"/>
              </a:solidFill>
              <a:cs typeface="ヒラギノ角ゴ Pro W3"/>
            </a:endParaRPr>
          </a:p>
          <a:p>
            <a:pPr marL="284163" indent="-284163">
              <a:buClr>
                <a:schemeClr val="tx2"/>
              </a:buClr>
              <a:buFontTx/>
              <a:buChar char="•"/>
            </a:pPr>
            <a:r>
              <a:rPr lang="en-US" i="0">
                <a:solidFill>
                  <a:schemeClr val="tx2"/>
                </a:solidFill>
                <a:cs typeface="ヒラギノ角ゴ Pro W3"/>
              </a:rPr>
              <a:t>OBJECTIVE: </a:t>
            </a:r>
            <a:r>
              <a:rPr lang="en-US" i="0">
                <a:solidFill>
                  <a:schemeClr val="tx1"/>
                </a:solidFill>
                <a:cs typeface="ヒラギノ角ゴ Pro W3"/>
              </a:rPr>
              <a:t>To evaluate the acute and long-term safety, tolerability and performance of the AXXESS Plus stent </a:t>
            </a:r>
          </a:p>
          <a:p>
            <a:pPr marL="284163" indent="-284163">
              <a:buClr>
                <a:schemeClr val="tx2"/>
              </a:buClr>
              <a:buFontTx/>
              <a:buChar char="•"/>
            </a:pPr>
            <a:endParaRPr lang="en-US" i="0">
              <a:solidFill>
                <a:schemeClr val="tx2"/>
              </a:solidFill>
              <a:cs typeface="ヒラギノ角ゴ Pro W3"/>
            </a:endParaRPr>
          </a:p>
          <a:p>
            <a:pPr marL="284163" indent="-284163">
              <a:buClr>
                <a:schemeClr val="tx2"/>
              </a:buClr>
              <a:buFontTx/>
              <a:buChar char="•"/>
            </a:pPr>
            <a:r>
              <a:rPr lang="en-US" i="0">
                <a:solidFill>
                  <a:schemeClr val="tx2"/>
                </a:solidFill>
                <a:cs typeface="ヒラギノ角ゴ Pro W3"/>
              </a:rPr>
              <a:t>PRINCIPAL INVESTIGATOR</a:t>
            </a:r>
            <a:r>
              <a:rPr lang="en-US" i="0">
                <a:solidFill>
                  <a:schemeClr val="tx1"/>
                </a:solidFill>
                <a:cs typeface="ヒラギノ角ゴ Pro W3"/>
              </a:rPr>
              <a:t>      Eberhard Grube, MD</a:t>
            </a:r>
            <a:br>
              <a:rPr lang="en-US" i="0">
                <a:solidFill>
                  <a:schemeClr val="tx1"/>
                </a:solidFill>
                <a:cs typeface="ヒラギノ角ゴ Pro W3"/>
              </a:rPr>
            </a:br>
            <a:r>
              <a:rPr lang="en-US" i="0">
                <a:solidFill>
                  <a:schemeClr val="tx1"/>
                </a:solidFill>
                <a:cs typeface="ヒラギノ角ゴ Pro W3"/>
              </a:rPr>
              <a:t>Helios Heart Center,</a:t>
            </a:r>
            <a:br>
              <a:rPr lang="en-US" i="0">
                <a:solidFill>
                  <a:schemeClr val="tx1"/>
                </a:solidFill>
                <a:cs typeface="ヒラギノ角ゴ Pro W3"/>
              </a:rPr>
            </a:br>
            <a:r>
              <a:rPr lang="en-US" i="0">
                <a:solidFill>
                  <a:schemeClr val="tx1"/>
                </a:solidFill>
                <a:cs typeface="ヒラギノ角ゴ Pro W3"/>
              </a:rPr>
              <a:t>Egburg, Germany</a:t>
            </a:r>
          </a:p>
          <a:p>
            <a:pPr marL="2687638" lvl="4" indent="-457200">
              <a:buClr>
                <a:schemeClr val="tx2"/>
              </a:buClr>
              <a:buFontTx/>
              <a:buChar char="•"/>
            </a:pPr>
            <a:endParaRPr lang="en-US" i="0">
              <a:solidFill>
                <a:schemeClr val="tx1"/>
              </a:solidFill>
              <a:cs typeface="ヒラギノ角ゴ Pro W3"/>
            </a:endParaRP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4586288" y="885825"/>
            <a:ext cx="4405312" cy="844550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139 patients enrolled between July and December 2004 in 13 clinical sites in Europe, South America and New Zealand</a:t>
            </a:r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 flipH="1">
            <a:off x="6753225" y="1743075"/>
            <a:ext cx="3175" cy="560388"/>
          </a:xfrm>
          <a:prstGeom prst="line">
            <a:avLst/>
          </a:prstGeom>
          <a:noFill/>
          <a:ln w="44450">
            <a:solidFill>
              <a:srgbClr val="053763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6762750" y="2036763"/>
            <a:ext cx="495300" cy="0"/>
          </a:xfrm>
          <a:prstGeom prst="line">
            <a:avLst/>
          </a:prstGeom>
          <a:noFill/>
          <a:ln w="22225">
            <a:solidFill>
              <a:srgbClr val="053763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7294563" y="1824038"/>
            <a:ext cx="1690687" cy="476250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i="0">
                <a:solidFill>
                  <a:schemeClr val="tx1"/>
                </a:solidFill>
                <a:cs typeface="ヒラギノ角ゴ Pro W3"/>
              </a:rPr>
              <a:t>3 patients not stented</a:t>
            </a:r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4594225" y="2381250"/>
            <a:ext cx="4386263" cy="600075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136 patients with AXXESS conical stent implanted</a:t>
            </a:r>
          </a:p>
        </p:txBody>
      </p:sp>
      <p:sp>
        <p:nvSpPr>
          <p:cNvPr id="538636" name="Line 12"/>
          <p:cNvSpPr>
            <a:spLocks noChangeShapeType="1"/>
          </p:cNvSpPr>
          <p:nvPr/>
        </p:nvSpPr>
        <p:spPr bwMode="auto">
          <a:xfrm>
            <a:off x="6753225" y="2960688"/>
            <a:ext cx="0" cy="190500"/>
          </a:xfrm>
          <a:prstGeom prst="line">
            <a:avLst/>
          </a:prstGeom>
          <a:noFill/>
          <a:ln w="44450">
            <a:solidFill>
              <a:srgbClr val="053763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7" name="Line 13"/>
          <p:cNvSpPr>
            <a:spLocks noChangeShapeType="1"/>
          </p:cNvSpPr>
          <p:nvPr/>
        </p:nvSpPr>
        <p:spPr bwMode="auto">
          <a:xfrm>
            <a:off x="5534025" y="3151188"/>
            <a:ext cx="2390775" cy="0"/>
          </a:xfrm>
          <a:prstGeom prst="line">
            <a:avLst/>
          </a:prstGeom>
          <a:noFill/>
          <a:ln w="44450">
            <a:solidFill>
              <a:srgbClr val="053763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8" name="Line 14"/>
          <p:cNvSpPr>
            <a:spLocks noChangeShapeType="1"/>
          </p:cNvSpPr>
          <p:nvPr/>
        </p:nvSpPr>
        <p:spPr bwMode="auto">
          <a:xfrm flipH="1">
            <a:off x="7934325" y="3132138"/>
            <a:ext cx="0" cy="1704975"/>
          </a:xfrm>
          <a:prstGeom prst="line">
            <a:avLst/>
          </a:prstGeom>
          <a:noFill/>
          <a:ln w="44450">
            <a:solidFill>
              <a:srgbClr val="053763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538639" name="Line 15"/>
          <p:cNvSpPr>
            <a:spLocks noChangeShapeType="1"/>
          </p:cNvSpPr>
          <p:nvPr/>
        </p:nvSpPr>
        <p:spPr bwMode="auto">
          <a:xfrm>
            <a:off x="5514975" y="3132138"/>
            <a:ext cx="9525" cy="2143125"/>
          </a:xfrm>
          <a:prstGeom prst="line">
            <a:avLst/>
          </a:prstGeom>
          <a:noFill/>
          <a:ln w="44450">
            <a:solidFill>
              <a:srgbClr val="053763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 algn="r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-111" charset="-128"/>
              <a:cs typeface="+mn-cs"/>
            </a:endParaRPr>
          </a:p>
        </p:txBody>
      </p:sp>
      <p:sp>
        <p:nvSpPr>
          <p:cNvPr id="27663" name="Text Box 16"/>
          <p:cNvSpPr txBox="1">
            <a:spLocks noChangeArrowheads="1"/>
          </p:cNvSpPr>
          <p:nvPr/>
        </p:nvSpPr>
        <p:spPr bwMode="auto">
          <a:xfrm>
            <a:off x="6986588" y="4876800"/>
            <a:ext cx="1873250" cy="1089025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Angiographic follow-up at 6 months in 92.6% (N=126)</a:t>
            </a:r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4432300" y="3976688"/>
            <a:ext cx="2162175" cy="835025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 w="9525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Clinical follow-up at 6 months in 99.3% (N=135)</a:t>
            </a: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4518025" y="5310188"/>
            <a:ext cx="1976438" cy="844550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 w="19050">
            <a:solidFill>
              <a:srgbClr val="39536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0">
                <a:solidFill>
                  <a:schemeClr val="tx1"/>
                </a:solidFill>
                <a:cs typeface="ヒラギノ角ゴ Pro W3"/>
              </a:rPr>
              <a:t>Clinical follow-up at 12 months in 96.3% (N=131)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ChangeArrowheads="1"/>
          </p:cNvSpPr>
          <p:nvPr/>
        </p:nvSpPr>
        <p:spPr bwMode="hidden">
          <a:xfrm>
            <a:off x="292100" y="1644650"/>
            <a:ext cx="8607425" cy="4064000"/>
          </a:xfrm>
          <a:prstGeom prst="rect">
            <a:avLst/>
          </a:prstGeom>
          <a:solidFill>
            <a:schemeClr val="bg1">
              <a:lumMod val="90000"/>
              <a:lumOff val="10000"/>
            </a:schemeClr>
          </a:solidFill>
          <a:ln w="19050" algn="ctr">
            <a:solidFill>
              <a:srgbClr val="39536E"/>
            </a:solidFill>
            <a:miter lim="800000"/>
            <a:headEnd type="none" w="sm" len="sm"/>
            <a:tailEnd type="none" w="sm" len="sm"/>
          </a:ln>
          <a:effectLst>
            <a:outerShdw dist="17961" dir="2700000" algn="ctr" rotWithShape="0">
              <a:srgbClr val="1C1C1C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sz="2000" i="0">
              <a:solidFill>
                <a:schemeClr val="tx1"/>
              </a:solidFill>
              <a:ea typeface="ヒラギノ角ゴ Pro W3" pitchFamily="-111" charset="-128"/>
              <a:cs typeface="+mn-cs"/>
            </a:endParaRPr>
          </a:p>
        </p:txBody>
      </p:sp>
      <p:graphicFrame>
        <p:nvGraphicFramePr>
          <p:cNvPr id="11274" name="Object 10"/>
          <p:cNvGraphicFramePr>
            <a:graphicFrameLocks/>
          </p:cNvGraphicFramePr>
          <p:nvPr/>
        </p:nvGraphicFramePr>
        <p:xfrm>
          <a:off x="763588" y="1862138"/>
          <a:ext cx="8153400" cy="410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Chart" r:id="rId4" imgW="8394700" imgH="4000500" progId="MSGraph.Chart.8">
                  <p:embed followColorScheme="full"/>
                </p:oleObj>
              </mc:Choice>
              <mc:Fallback>
                <p:oleObj name="Chart" r:id="rId4" imgW="8394700" imgH="4000500" progId="MSGraph.Chart.8">
                  <p:embed followColorScheme="full"/>
                  <p:pic>
                    <p:nvPicPr>
                      <p:cNvPr id="0" name="Picture 1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588" y="1862138"/>
                        <a:ext cx="8153400" cy="410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Sample Line Chart</a:t>
            </a:r>
          </a:p>
        </p:txBody>
      </p:sp>
      <p:sp>
        <p:nvSpPr>
          <p:cNvPr id="11277" name="Text Box 5"/>
          <p:cNvSpPr txBox="1">
            <a:spLocks noChangeArrowheads="1"/>
          </p:cNvSpPr>
          <p:nvPr/>
        </p:nvSpPr>
        <p:spPr bwMode="auto">
          <a:xfrm>
            <a:off x="1897063" y="3168650"/>
            <a:ext cx="160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/>
            <a:r>
              <a:rPr lang="en-US">
                <a:solidFill>
                  <a:srgbClr val="FFFF00"/>
                </a:solidFill>
                <a:cs typeface="ヒラギノ角ゴ Pro W3"/>
              </a:rPr>
              <a:t>P&lt;0.001</a:t>
            </a:r>
          </a:p>
        </p:txBody>
      </p:sp>
      <p:sp>
        <p:nvSpPr>
          <p:cNvPr id="11278" name="Text Box 7"/>
          <p:cNvSpPr txBox="1">
            <a:spLocks noChangeArrowheads="1"/>
          </p:cNvSpPr>
          <p:nvPr/>
        </p:nvSpPr>
        <p:spPr bwMode="auto">
          <a:xfrm rot="-5400000">
            <a:off x="-32543" y="3283743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0">
                <a:solidFill>
                  <a:srgbClr val="FEEE9E"/>
                </a:solidFill>
                <a:ea typeface="MS PGothic" pitchFamily="34" charset="-128"/>
              </a:rPr>
              <a:t>Axis Title</a:t>
            </a:r>
          </a:p>
        </p:txBody>
      </p:sp>
      <p:sp>
        <p:nvSpPr>
          <p:cNvPr id="11279" name="Rectangle 4"/>
          <p:cNvSpPr>
            <a:spLocks noChangeArrowheads="1"/>
          </p:cNvSpPr>
          <p:nvPr/>
        </p:nvSpPr>
        <p:spPr bwMode="auto">
          <a:xfrm>
            <a:off x="0" y="8667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en-US" sz="3000" dirty="0">
                <a:solidFill>
                  <a:srgbClr val="053763"/>
                </a:solidFill>
                <a:cs typeface="ヒラギノ角ゴ Pro W3"/>
              </a:rPr>
              <a:t>Subtitle text 30 </a:t>
            </a:r>
            <a:r>
              <a:rPr lang="en-US" sz="3000" dirty="0" err="1">
                <a:solidFill>
                  <a:srgbClr val="053763"/>
                </a:solidFill>
                <a:cs typeface="ヒラギノ角ゴ Pro W3"/>
              </a:rPr>
              <a:t>pt</a:t>
            </a:r>
            <a:r>
              <a:rPr lang="en-US" sz="3000" dirty="0">
                <a:solidFill>
                  <a:srgbClr val="053763"/>
                </a:solidFill>
                <a:cs typeface="ヒラギノ角ゴ Pro W3"/>
              </a:rPr>
              <a:t> Bold </a:t>
            </a:r>
            <a:r>
              <a:rPr lang="en-US" sz="3000" dirty="0" err="1">
                <a:solidFill>
                  <a:srgbClr val="053763"/>
                </a:solidFill>
                <a:cs typeface="ヒラギノ角ゴ Pro W3"/>
              </a:rPr>
              <a:t>Ital</a:t>
            </a:r>
            <a:endParaRPr lang="en-US" sz="3000" dirty="0">
              <a:solidFill>
                <a:srgbClr val="053763"/>
              </a:solidFill>
              <a:cs typeface="ヒラギノ角ゴ Pro W3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RF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6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7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8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10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11 - &amp;quot;Photo&amp;quot;&quot;/&gt;&lt;property id=&quot;20307&quot; value=&quot;411&quot;/&gt;&lt;/object&gt;&lt;object type=&quot;3&quot; unique_id=&quot;17581&quot;&gt;&lt;property id=&quot;20148&quot; value=&quot;5&quot;/&gt;&lt;property id=&quot;20300&quot; value=&quot;Slide 5&quot;/&gt;&lt;property id=&quot;20307&quot; value=&quot;414&quot;/&gt;&lt;/object&gt;&lt;object type=&quot;3&quot; unique_id=&quot;17582&quot;&gt;&lt;property id=&quot;20148&quot; value=&quot;5&quot;/&gt;&lt;property id=&quot;20300&quot; value=&quot;Slide 9 - &amp;quot;Sample Line Chart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CIT2017_background">
  <a:themeElements>
    <a:clrScheme name="">
      <a:dk1>
        <a:srgbClr val="000000"/>
      </a:dk1>
      <a:lt1>
        <a:srgbClr val="FFFFFF"/>
      </a:lt1>
      <a:dk2>
        <a:srgbClr val="002E4B"/>
      </a:dk2>
      <a:lt2>
        <a:srgbClr val="FDE25E"/>
      </a:lt2>
      <a:accent1>
        <a:srgbClr val="FF3300"/>
      </a:accent1>
      <a:accent2>
        <a:srgbClr val="6699FF"/>
      </a:accent2>
      <a:accent3>
        <a:srgbClr val="AAADB1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hidden">
        <a:solidFill>
          <a:srgbClr val="14202E"/>
        </a:solidFill>
        <a:ln w="19050" algn="ctr">
          <a:solidFill>
            <a:srgbClr val="39536E"/>
          </a:solidFill>
          <a:miter lim="800000"/>
          <a:headEnd type="none" w="sm" len="sm"/>
          <a:tailEnd type="none" w="sm" len="sm"/>
        </a:ln>
        <a:effectLst>
          <a:outerShdw dist="17961" dir="2700000" algn="ctr" rotWithShape="0">
            <a:srgbClr val="1C1C1C"/>
          </a:outerShdw>
        </a:effectLst>
      </a:spPr>
      <a:bodyPr anchor="ctr"/>
      <a:lstStyle>
        <a:defPPr algn="ctr">
          <a:defRPr sz="2000" i="0">
            <a:solidFill>
              <a:schemeClr val="tx1"/>
            </a:solidFill>
            <a:ea typeface="ヒラギノ角ゴ Pro W3" pitchFamily="-111" charset="-128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3467</TotalTime>
  <Words>1011</Words>
  <Application>Microsoft Office PowerPoint</Application>
  <PresentationFormat>全屏显示(4:3)</PresentationFormat>
  <Paragraphs>173</Paragraphs>
  <Slides>10</Slides>
  <Notes>10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CIT2017_background</vt:lpstr>
      <vt:lpstr>Office Theme</vt:lpstr>
      <vt:lpstr>Chart</vt:lpstr>
      <vt:lpstr>CIT 2017 Template Title 40 pt Bold Arial</vt:lpstr>
      <vt:lpstr>Disclosure Statement of Financial Interest</vt:lpstr>
      <vt:lpstr>Disclosure Statement of Financial Interest</vt:lpstr>
      <vt:lpstr>Text Slide – Titles</vt:lpstr>
      <vt:lpstr>Color Palette</vt:lpstr>
      <vt:lpstr>Charts Slide</vt:lpstr>
      <vt:lpstr>Table Slide</vt:lpstr>
      <vt:lpstr>Sample Org Chart</vt:lpstr>
      <vt:lpstr>Sample Line Chart</vt:lpstr>
      <vt:lpstr>Photos &amp; Bulleted Text</vt:lpstr>
    </vt:vector>
  </TitlesOfParts>
  <Company>CRF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Xu Bo</dc:creator>
  <cp:lastModifiedBy>fushidian</cp:lastModifiedBy>
  <cp:revision>178</cp:revision>
  <dcterms:created xsi:type="dcterms:W3CDTF">2015-03-17T15:06:16Z</dcterms:created>
  <dcterms:modified xsi:type="dcterms:W3CDTF">2016-12-29T22:43:28Z</dcterms:modified>
</cp:coreProperties>
</file>