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58" r:id="rId2"/>
  </p:sldMasterIdLst>
  <p:notesMasterIdLst>
    <p:notesMasterId r:id="rId13"/>
  </p:notesMasterIdLst>
  <p:handoutMasterIdLst>
    <p:handoutMasterId r:id="rId14"/>
  </p:handoutMasterIdLst>
  <p:sldIdLst>
    <p:sldId id="416" r:id="rId3"/>
    <p:sldId id="424" r:id="rId4"/>
    <p:sldId id="425" r:id="rId5"/>
    <p:sldId id="417" r:id="rId6"/>
    <p:sldId id="426" r:id="rId7"/>
    <p:sldId id="419" r:id="rId8"/>
    <p:sldId id="420" r:id="rId9"/>
    <p:sldId id="421" r:id="rId10"/>
    <p:sldId id="422" r:id="rId11"/>
    <p:sldId id="423" r:id="rId12"/>
  </p:sldIdLst>
  <p:sldSz cx="9144000" cy="6858000" type="screen4x3"/>
  <p:notesSz cx="7086600" cy="93726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575"/>
    <a:srgbClr val="009999"/>
    <a:srgbClr val="0A2D74"/>
    <a:srgbClr val="1C1C1C"/>
    <a:srgbClr val="17366C"/>
    <a:srgbClr val="39536E"/>
    <a:srgbClr val="14202E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7" autoAdjust="0"/>
    <p:restoredTop sz="86358" autoAdjust="0"/>
  </p:normalViewPr>
  <p:slideViewPr>
    <p:cSldViewPr snapToGrid="0">
      <p:cViewPr varScale="1">
        <p:scale>
          <a:sx n="61" d="100"/>
          <a:sy n="61" d="100"/>
        </p:scale>
        <p:origin x="-1680" y="-78"/>
      </p:cViewPr>
      <p:guideLst>
        <p:guide orient="horz" pos="2160"/>
        <p:guide orient="horz" pos="3947"/>
        <p:guide pos="1179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89475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0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0CC3BF-7217-410C-BFBD-A628F0489DA6}" type="slidenum">
              <a:rPr lang="en-US" smtClean="0">
                <a:ea typeface="ヒラギノ角ゴ Pro W3"/>
                <a:cs typeface="ヒラギノ角ゴ Pro W3"/>
              </a:rPr>
              <a:pPr/>
              <a:t>9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FCD248-A9A1-424B-B1F4-46FAE91D7317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F5A78E-7A75-41F7-A7EA-2038E6AD6DC3}" type="slidenum">
              <a:rPr lang="en-US" smtClean="0">
                <a:ea typeface="ヒラギノ角ゴ Pro W3"/>
                <a:cs typeface="ヒラギノ角ゴ Pro W3"/>
              </a:rPr>
              <a:pPr/>
              <a:t>2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3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3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smtClean="0"/>
              <a:t>This is the </a:t>
            </a:r>
            <a:r>
              <a:rPr lang="en-US" b="1" smtClean="0"/>
              <a:t>Bulleted List</a:t>
            </a:r>
            <a:r>
              <a:rPr lang="en-US" smtClean="0"/>
              <a:t> slide.</a:t>
            </a:r>
          </a:p>
          <a:p>
            <a:pPr marL="228600" indent="-228600" eaLnBrk="1" hangingPunct="1"/>
            <a:r>
              <a:rPr lang="en-US" smtClean="0"/>
              <a:t>To create this particular slide, click the </a:t>
            </a:r>
            <a:r>
              <a:rPr lang="en-US" b="1" i="1" smtClean="0"/>
              <a:t>NEW SLIDE</a:t>
            </a:r>
            <a:r>
              <a:rPr lang="en-US" smtClean="0"/>
              <a:t> button on your toolbar and choose the </a:t>
            </a:r>
            <a:r>
              <a:rPr lang="en-US" b="1" i="1" smtClean="0"/>
              <a:t>BULLETED LIST</a:t>
            </a:r>
            <a:r>
              <a:rPr lang="en-US" smtClean="0"/>
              <a:t> format. (Top row, second from left)</a:t>
            </a:r>
          </a:p>
          <a:p>
            <a:pPr marL="228600" indent="-228600" eaLnBrk="1" hangingPunct="1"/>
            <a:r>
              <a:rPr lang="en-US" smtClean="0"/>
              <a:t>The </a:t>
            </a:r>
            <a:r>
              <a:rPr lang="en-US" b="1" smtClean="0"/>
              <a:t>Sub-Heading</a:t>
            </a:r>
            <a:r>
              <a:rPr lang="en-US" smtClean="0"/>
              <a:t> and </a:t>
            </a:r>
            <a:r>
              <a:rPr lang="en-US" b="1" smtClean="0"/>
              <a:t>footnote</a:t>
            </a:r>
            <a:r>
              <a:rPr lang="en-US" smtClean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smtClean="0"/>
              <a:t>If you choose not to use a </a:t>
            </a:r>
            <a:r>
              <a:rPr lang="en-US" b="1" smtClean="0"/>
              <a:t>Sub-Heading</a:t>
            </a:r>
            <a:r>
              <a:rPr lang="en-US" smtClean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smtClean="0"/>
              <a:t>Also, be sure to insert the presentation title onto the </a:t>
            </a:r>
            <a:r>
              <a:rPr lang="en-US" b="1" i="1" smtClean="0"/>
              <a:t>BULLETED LIST</a:t>
            </a:r>
            <a:r>
              <a:rPr lang="en-US" smtClean="0"/>
              <a:t> </a:t>
            </a:r>
            <a:r>
              <a:rPr lang="en-US" b="1" i="1" smtClean="0"/>
              <a:t>MASTER</a:t>
            </a:r>
            <a:r>
              <a:rPr lang="en-US" smtClean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Choose </a:t>
            </a:r>
            <a:r>
              <a:rPr lang="en-US" b="1" i="1" smtClean="0"/>
              <a:t>View / Master / Slide Master</a:t>
            </a:r>
            <a:r>
              <a:rPr lang="en-US" smtClean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the </a:t>
            </a:r>
            <a:r>
              <a:rPr lang="en-US" b="1" i="1" smtClean="0"/>
              <a:t>SLIDE VIEW</a:t>
            </a:r>
            <a:r>
              <a:rPr lang="en-US" smtClean="0"/>
              <a:t> button in the lower left hand part of your screen to return to the slide show. (Small white rectangle)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EF8A97-AE8E-4E2D-981C-89C7608A1393}" type="slidenum">
              <a:rPr lang="en-US" smtClean="0">
                <a:ea typeface="ヒラギノ角ゴ Pro W3"/>
                <a:cs typeface="ヒラギノ角ゴ Pro W3"/>
              </a:rPr>
              <a:pPr/>
              <a:t>4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1CE614-F196-4BA2-8350-BC57E835D810}" type="slidenum">
              <a:rPr lang="en-US" smtClean="0">
                <a:ea typeface="ヒラギノ角ゴ Pro W3"/>
                <a:cs typeface="ヒラギノ角ゴ Pro W3"/>
              </a:rPr>
              <a:pPr/>
              <a:t>5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E08F1729-A916-46E1-ACFE-D500AD0D2731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5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smtClean="0"/>
              <a:t>This is the </a:t>
            </a:r>
            <a:r>
              <a:rPr lang="en-US" b="1" smtClean="0"/>
              <a:t>Bulleted List</a:t>
            </a:r>
            <a:r>
              <a:rPr lang="en-US" smtClean="0"/>
              <a:t> slide.</a:t>
            </a:r>
          </a:p>
          <a:p>
            <a:pPr marL="228600" indent="-228600" eaLnBrk="1" hangingPunct="1"/>
            <a:r>
              <a:rPr lang="en-US" smtClean="0"/>
              <a:t>To create this particular slide, click the </a:t>
            </a:r>
            <a:r>
              <a:rPr lang="en-US" b="1" i="1" smtClean="0"/>
              <a:t>NEW SLIDE</a:t>
            </a:r>
            <a:r>
              <a:rPr lang="en-US" smtClean="0"/>
              <a:t> button on your toolbar and choose the </a:t>
            </a:r>
            <a:r>
              <a:rPr lang="en-US" b="1" i="1" smtClean="0"/>
              <a:t>BULLETED LIST</a:t>
            </a:r>
            <a:r>
              <a:rPr lang="en-US" smtClean="0"/>
              <a:t> format. (Top row, second from left)</a:t>
            </a:r>
          </a:p>
          <a:p>
            <a:pPr marL="228600" indent="-228600" eaLnBrk="1" hangingPunct="1"/>
            <a:r>
              <a:rPr lang="en-US" smtClean="0"/>
              <a:t>The </a:t>
            </a:r>
            <a:r>
              <a:rPr lang="en-US" b="1" smtClean="0"/>
              <a:t>Sub-Heading</a:t>
            </a:r>
            <a:r>
              <a:rPr lang="en-US" smtClean="0"/>
              <a:t> and </a:t>
            </a:r>
            <a:r>
              <a:rPr lang="en-US" b="1" smtClean="0"/>
              <a:t>footnote</a:t>
            </a:r>
            <a:r>
              <a:rPr lang="en-US" smtClean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smtClean="0"/>
              <a:t>If you choose not to use a </a:t>
            </a:r>
            <a:r>
              <a:rPr lang="en-US" b="1" smtClean="0"/>
              <a:t>Sub-Heading</a:t>
            </a:r>
            <a:r>
              <a:rPr lang="en-US" smtClean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smtClean="0"/>
              <a:t>Also, be sure to insert the presentation title onto the </a:t>
            </a:r>
            <a:r>
              <a:rPr lang="en-US" b="1" i="1" smtClean="0"/>
              <a:t>BULLETED LIST</a:t>
            </a:r>
            <a:r>
              <a:rPr lang="en-US" smtClean="0"/>
              <a:t> </a:t>
            </a:r>
            <a:r>
              <a:rPr lang="en-US" b="1" i="1" smtClean="0"/>
              <a:t>MASTER</a:t>
            </a:r>
            <a:r>
              <a:rPr lang="en-US" smtClean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Choose </a:t>
            </a:r>
            <a:r>
              <a:rPr lang="en-US" b="1" i="1" smtClean="0"/>
              <a:t>View / Master / Slide Master</a:t>
            </a:r>
            <a:r>
              <a:rPr lang="en-US" smtClean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the </a:t>
            </a:r>
            <a:r>
              <a:rPr lang="en-US" b="1" i="1" smtClean="0"/>
              <a:t>SLIDE VIEW</a:t>
            </a:r>
            <a:r>
              <a:rPr lang="en-US" smtClean="0"/>
              <a:t> button in the lower left hand part of your screen to return to the slide show. (Small white rectangle)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EF0166-5145-4BB5-B825-0B7A11435F04}" type="slidenum">
              <a:rPr lang="en-US" smtClean="0">
                <a:ea typeface="ヒラギノ角ゴ Pro W3"/>
                <a:cs typeface="ヒラギノ角ゴ Pro W3"/>
              </a:rPr>
              <a:pPr/>
              <a:t>6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382941-7C40-4CCF-9B12-BC25BF45D4D4}" type="slidenum">
              <a:rPr lang="en-US" smtClean="0">
                <a:ea typeface="ヒラギノ角ゴ Pro W3"/>
                <a:cs typeface="ヒラギノ角ゴ Pro W3"/>
              </a:rPr>
              <a:pPr/>
              <a:t>7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ea typeface="ヒラギノ角ゴ Pro W3"/>
                <a:cs typeface="ヒラギノ角ゴ Pro W3"/>
              </a:rPr>
              <a:pPr/>
              <a:t>8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r>
              <a:rPr lang="en-US" smtClean="0"/>
              <a:t>This is the </a:t>
            </a:r>
            <a:r>
              <a:rPr lang="en-US" b="1" smtClean="0"/>
              <a:t>Sample Column Chart </a:t>
            </a:r>
            <a:r>
              <a:rPr lang="en-US" smtClean="0"/>
              <a:t>slide.</a:t>
            </a:r>
          </a:p>
          <a:p>
            <a:pPr eaLnBrk="1" hangingPunct="1"/>
            <a:r>
              <a:rPr lang="en-US" smtClean="0"/>
              <a:t>To create this particular slide, copy and paste the sample in the Slide Sorter view as follows: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Select </a:t>
            </a:r>
            <a:r>
              <a:rPr lang="en-US" b="1" smtClean="0"/>
              <a:t>View / Slide Sorter</a:t>
            </a:r>
            <a:endParaRPr lang="en-US" smtClean="0"/>
          </a:p>
          <a:p>
            <a:pPr eaLnBrk="1" hangingPunct="1">
              <a:buFontTx/>
              <a:buAutoNum type="arabicPeriod"/>
            </a:pPr>
            <a:r>
              <a:rPr lang="en-US" smtClean="0"/>
              <a:t>Highlight the </a:t>
            </a:r>
            <a:r>
              <a:rPr lang="en-US" b="1" smtClean="0"/>
              <a:t>Sample Column Chart</a:t>
            </a:r>
            <a:r>
              <a:rPr lang="en-US" smtClean="0"/>
              <a:t> page and select </a:t>
            </a:r>
            <a:r>
              <a:rPr lang="en-US" b="1" smtClean="0"/>
              <a:t>Edit / Copy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Place the courser where you want the new slide to be and select </a:t>
            </a:r>
            <a:r>
              <a:rPr lang="en-US" b="1" smtClean="0"/>
              <a:t>Edit / Paste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Double-click on the pasted-in slide to return to Slide view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access the column chart, right/click on the chart and select </a:t>
            </a:r>
            <a:r>
              <a:rPr lang="en-US" b="1" smtClean="0"/>
              <a:t>chart object / open</a:t>
            </a:r>
            <a:r>
              <a:rPr lang="en-US" smtClean="0"/>
              <a:t> from the menu. This will open the chart in Microsoft Graph. You can make any changes to the chart and spreadsheet here.</a:t>
            </a:r>
          </a:p>
          <a:p>
            <a:pPr eaLnBrk="1" hangingPunct="1"/>
            <a:r>
              <a:rPr lang="en-US" smtClean="0"/>
              <a:t>When you are finished making your changes, select </a:t>
            </a:r>
            <a:r>
              <a:rPr lang="en-US" b="1" smtClean="0"/>
              <a:t>File / Exit and return to…</a:t>
            </a:r>
            <a:r>
              <a:rPr lang="en-US" smtClean="0"/>
              <a:t> from the menu bar.</a:t>
            </a:r>
          </a:p>
          <a:p>
            <a:pPr eaLnBrk="1" hangingPunct="1"/>
            <a:r>
              <a:rPr lang="en-US" b="1" smtClean="0"/>
              <a:t>THIS METHOD IS PREFERRED TO DOUBLE-CLICKING THE GRAPH AND OPENING IT IN POWERPOINT.</a:t>
            </a:r>
            <a:r>
              <a:rPr lang="en-US" smtClean="0"/>
              <a:t> Double-clicking the graph can sometimes reformat the sizes, colors, animations and fonts in your graph.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3946525"/>
            <a:ext cx="8185150" cy="946150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3" y="1427163"/>
            <a:ext cx="7589837" cy="609600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24213"/>
            <a:ext cx="8185150" cy="88900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3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¡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2163" y="1562845"/>
            <a:ext cx="7589837" cy="1154162"/>
          </a:xfrm>
        </p:spPr>
        <p:txBody>
          <a:bodyPr/>
          <a:lstStyle/>
          <a:p>
            <a:pPr eaLnBrk="1" hangingPunct="1"/>
            <a:r>
              <a:rPr lang="en-US" dirty="0" smtClean="0"/>
              <a:t>CIT </a:t>
            </a:r>
            <a:r>
              <a:rPr lang="en-US" dirty="0" smtClean="0"/>
              <a:t>2017 </a:t>
            </a:r>
            <a:r>
              <a:rPr lang="en-US" dirty="0" smtClean="0"/>
              <a:t>Template</a:t>
            </a:r>
            <a:br>
              <a:rPr lang="en-US" dirty="0" smtClean="0"/>
            </a:br>
            <a:r>
              <a:rPr lang="en-US" dirty="0" smtClean="0"/>
              <a:t>Title 40 pt Bold Arial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David Liu</a:t>
            </a:r>
            <a:r>
              <a:rPr lang="en-US" dirty="0" smtClean="0"/>
              <a:t>, MD</a:t>
            </a:r>
          </a:p>
          <a:p>
            <a:pPr eaLnBrk="1" hangingPunct="1"/>
            <a:r>
              <a:rPr lang="en-US" dirty="0" smtClean="0"/>
              <a:t>Subtitle 34 </a:t>
            </a:r>
            <a:r>
              <a:rPr lang="en-US" dirty="0" err="1" smtClean="0"/>
              <a:t>pt</a:t>
            </a:r>
            <a:r>
              <a:rPr lang="en-US" dirty="0" smtClean="0"/>
              <a:t> Arial Bold Italics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title"/>
          </p:nvPr>
        </p:nvSpPr>
        <p:spPr>
          <a:xfrm>
            <a:off x="698281" y="797710"/>
            <a:ext cx="7769225" cy="755650"/>
          </a:xfrm>
        </p:spPr>
        <p:txBody>
          <a:bodyPr/>
          <a:lstStyle/>
          <a:p>
            <a:pPr eaLnBrk="1" hangingPunct="1"/>
            <a:r>
              <a:rPr lang="en-US" dirty="0" smtClean="0"/>
              <a:t>Photos &amp; Bulleted Text</a:t>
            </a:r>
          </a:p>
        </p:txBody>
      </p:sp>
      <p:sp>
        <p:nvSpPr>
          <p:cNvPr id="3277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812196"/>
            <a:ext cx="3810000" cy="4114800"/>
          </a:xfrm>
        </p:spPr>
        <p:txBody>
          <a:bodyPr/>
          <a:lstStyle/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r>
              <a:rPr lang="en-US" sz="2600" smtClean="0"/>
              <a:t>Text here</a:t>
            </a:r>
          </a:p>
        </p:txBody>
      </p:sp>
      <p:pic>
        <p:nvPicPr>
          <p:cNvPr id="32771" name="Picture 60" descr="Picture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363" y="1847121"/>
            <a:ext cx="3984625" cy="18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3" name="Picture 5" descr="DES illustr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6550" y="3934684"/>
            <a:ext cx="1828800" cy="19605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  <a:ex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066800" y="2254648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492643"/>
            <a:ext cx="7769225" cy="7556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Disclosure Statement of Financial Interest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601812"/>
            <a:ext cx="3810000" cy="2222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Grant/Research Support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Consulting Fees/Honoraria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Major Stock Shareholder/Equity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Royalty Income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Ownership/Founder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Intellectual Property Rights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Other Financial Benefit</a:t>
            </a:r>
          </a:p>
        </p:txBody>
      </p:sp>
      <p:sp>
        <p:nvSpPr>
          <p:cNvPr id="1434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3601812"/>
            <a:ext cx="3810000" cy="2461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</p:txBody>
      </p:sp>
      <p:sp>
        <p:nvSpPr>
          <p:cNvPr id="548871" name="Text Box 7"/>
          <p:cNvSpPr txBox="1">
            <a:spLocks noChangeArrowheads="1"/>
          </p:cNvSpPr>
          <p:nvPr/>
        </p:nvSpPr>
        <p:spPr bwMode="auto">
          <a:xfrm>
            <a:off x="533400" y="2077812"/>
            <a:ext cx="8153400" cy="701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ヒラギノ角ゴ Pro W3" pitchFamily="-111" charset="-128"/>
                <a:cs typeface="+mn-cs"/>
              </a:rPr>
              <a:t>Within the past 12 months, I or my spouse/partner have had a financial interest/arrangement or affiliation with the organization(s) listed below.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533400" y="3220812"/>
            <a:ext cx="372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i="0" dirty="0">
                <a:solidFill>
                  <a:schemeClr val="hlink"/>
                </a:solidFill>
                <a:cs typeface="ヒラギノ角ゴ Pro W3"/>
              </a:rPr>
              <a:t>Affiliation/Financial Relationship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4724400" y="3220812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hlink"/>
                </a:solidFill>
                <a:cs typeface="ヒラギノ角ゴ Pro W3"/>
              </a:rPr>
              <a:t>Company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1066800" y="2580106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1395917"/>
            <a:ext cx="7769225" cy="7556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Disclosure Statement of Financial Interest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719892"/>
            <a:ext cx="7772400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I, (insert name) DO NOT have a financial interest/arrangement or affiliation with one or more organizations that could be perceived as a real or apparent conflict of interest in the context of the subject of this presentation.</a:t>
            </a:r>
          </a:p>
          <a:p>
            <a:pPr marL="0" indent="0" eaLnBrk="1" hangingPunct="1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hidden">
          <a:xfrm>
            <a:off x="292100" y="1649346"/>
            <a:ext cx="8464550" cy="412591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Slide – Titles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89046"/>
            <a:ext cx="7772400" cy="4114800"/>
          </a:xfrm>
        </p:spPr>
        <p:txBody>
          <a:bodyPr/>
          <a:lstStyle/>
          <a:p>
            <a:pPr marL="285750" indent="-285750" eaLnBrk="1" hangingPunct="1"/>
            <a:r>
              <a:rPr lang="en-US" sz="2600" dirty="0" smtClean="0">
                <a:solidFill>
                  <a:schemeClr val="tx2"/>
                </a:solidFill>
              </a:rPr>
              <a:t>Gold text</a:t>
            </a:r>
            <a:r>
              <a:rPr lang="en-US" sz="2600" dirty="0" smtClean="0"/>
              <a:t> can be used as a highlight color</a:t>
            </a:r>
          </a:p>
          <a:p>
            <a:pPr lvl="1" eaLnBrk="1" hangingPunct="1"/>
            <a:r>
              <a:rPr lang="en-US" sz="2400" dirty="0" smtClean="0"/>
              <a:t>No text shadows on any text</a:t>
            </a:r>
          </a:p>
          <a:p>
            <a:pPr marL="285750" indent="-285750" eaLnBrk="1" hangingPunct="1"/>
            <a:r>
              <a:rPr lang="en-US" sz="2600" i="1" dirty="0" smtClean="0"/>
              <a:t>Italics</a:t>
            </a:r>
            <a:r>
              <a:rPr lang="en-US" sz="2600" dirty="0" smtClean="0"/>
              <a:t> are better to emphasize words rather than underline</a:t>
            </a:r>
          </a:p>
          <a:p>
            <a:pPr marL="285750" indent="-285750" eaLnBrk="1" hangingPunct="1"/>
            <a:r>
              <a:rPr lang="en-US" sz="2600" dirty="0" smtClean="0"/>
              <a:t>Line spacing should be 1 Line with 0.3 before each paragraph</a:t>
            </a:r>
          </a:p>
          <a:p>
            <a:pPr marL="285750" indent="-285750" eaLnBrk="1" hangingPunct="1"/>
            <a:r>
              <a:rPr lang="en-US" sz="2600" dirty="0" smtClean="0"/>
              <a:t>Set the slide transition to wipe right</a:t>
            </a:r>
          </a:p>
          <a:p>
            <a:pPr marL="285750" indent="-285750" eaLnBrk="1" hangingPunct="1"/>
            <a:r>
              <a:rPr lang="en-US" sz="2600" dirty="0" smtClean="0"/>
              <a:t>Remove unnecessary animations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ChangeArrowheads="1"/>
          </p:cNvSpPr>
          <p:nvPr/>
        </p:nvSpPr>
        <p:spPr bwMode="hidden">
          <a:xfrm>
            <a:off x="5121275" y="2940050"/>
            <a:ext cx="3846513" cy="29464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9050" algn="ctr">
            <a:solidFill>
              <a:srgbClr val="39536E"/>
            </a:solidFill>
            <a:miter lim="800000"/>
            <a:headEnd/>
            <a:tailEnd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Color Palette</a:t>
            </a:r>
          </a:p>
        </p:txBody>
      </p:sp>
      <p:graphicFrame>
        <p:nvGraphicFramePr>
          <p:cNvPr id="53453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574111"/>
              </p:ext>
            </p:extLst>
          </p:nvPr>
        </p:nvGraphicFramePr>
        <p:xfrm>
          <a:off x="5295900" y="3046413"/>
          <a:ext cx="3513138" cy="2651274"/>
        </p:xfrm>
        <a:graphic>
          <a:graphicData uri="http://schemas.openxmlformats.org/drawingml/2006/table">
            <a:tbl>
              <a:tblPr/>
              <a:tblGrid>
                <a:gridCol w="1774825"/>
                <a:gridCol w="639763"/>
                <a:gridCol w="366712"/>
                <a:gridCol w="365125"/>
                <a:gridCol w="366713"/>
              </a:tblGrid>
              <a:tr h="274251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PPT Color Scheme</a:t>
                      </a: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Background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 and lines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Shadows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Title text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Fills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 and hyperlink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 and followed hyperlink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29" name="Picture 78" descr="colors2"/>
          <p:cNvPicPr>
            <a:picLocks noChangeAspect="1" noChangeArrowheads="1"/>
          </p:cNvPicPr>
          <p:nvPr/>
        </p:nvPicPr>
        <p:blipFill>
          <a:blip r:embed="rId3" cstate="print"/>
          <a:srcRect l="1187" t="987" r="1593" b="2759"/>
          <a:stretch>
            <a:fillRect/>
          </a:stretch>
        </p:blipFill>
        <p:spPr bwMode="auto">
          <a:xfrm>
            <a:off x="242888" y="2892425"/>
            <a:ext cx="46831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0" name="Rectangle 79"/>
          <p:cNvSpPr>
            <a:spLocks noGrp="1" noChangeArrowheads="1"/>
          </p:cNvSpPr>
          <p:nvPr>
            <p:ph type="body" idx="1"/>
          </p:nvPr>
        </p:nvSpPr>
        <p:spPr>
          <a:xfrm>
            <a:off x="685800" y="1336675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Use these colors to format all elements in the file including charts, graphic elements and tables</a:t>
            </a:r>
          </a:p>
        </p:txBody>
      </p:sp>
      <p:sp>
        <p:nvSpPr>
          <p:cNvPr id="20534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>
                <a:solidFill>
                  <a:schemeClr val="tx1"/>
                </a:solidFill>
                <a:cs typeface="ヒラギノ角ゴ Pro W3"/>
              </a:rPr>
              <a:t>Grube E. et al, </a:t>
            </a:r>
            <a:r>
              <a:rPr lang="en-US" sz="1400">
                <a:solidFill>
                  <a:schemeClr val="tx1"/>
                </a:solidFill>
                <a:cs typeface="ヒラギノ角ゴ Pro W3"/>
              </a:rPr>
              <a:t>Am Journal Cardiol </a:t>
            </a:r>
            <a:r>
              <a:rPr lang="en-US" sz="1400" i="0">
                <a:solidFill>
                  <a:schemeClr val="tx1"/>
                </a:solidFill>
                <a:cs typeface="ヒラギノ角ゴ Pro W3"/>
              </a:rPr>
              <a:t>2006; “in press”</a:t>
            </a:r>
            <a:endParaRPr lang="pt-BR" sz="1400" i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5"/>
          <p:cNvSpPr>
            <a:spLocks noChangeArrowheads="1"/>
          </p:cNvSpPr>
          <p:nvPr/>
        </p:nvSpPr>
        <p:spPr bwMode="hidden">
          <a:xfrm>
            <a:off x="292100" y="2054970"/>
            <a:ext cx="8464550" cy="38481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graphicFrame>
        <p:nvGraphicFramePr>
          <p:cNvPr id="8206" name="Objec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451234"/>
              </p:ext>
            </p:extLst>
          </p:nvPr>
        </p:nvGraphicFramePr>
        <p:xfrm>
          <a:off x="441325" y="2196258"/>
          <a:ext cx="8229600" cy="396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Chart" r:id="rId4" imgW="13792200" imgH="6667500" progId="MSGraph.Chart.8">
                  <p:embed followColorScheme="full"/>
                </p:oleObj>
              </mc:Choice>
              <mc:Fallback>
                <p:oleObj name="Chart" r:id="rId4" imgW="13792200" imgH="6667500" progId="MSGraph.Chart.8">
                  <p:embed followColorScheme="full"/>
                  <p:pic>
                    <p:nvPicPr>
                      <p:cNvPr id="0" name="Picture 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2196258"/>
                        <a:ext cx="8229600" cy="396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Charts Slide</a:t>
            </a:r>
          </a:p>
        </p:txBody>
      </p:sp>
      <p:sp>
        <p:nvSpPr>
          <p:cNvPr id="8209" name="Text Box 76"/>
          <p:cNvSpPr txBox="1">
            <a:spLocks noChangeArrowheads="1"/>
          </p:cNvSpPr>
          <p:nvPr/>
        </p:nvSpPr>
        <p:spPr bwMode="invGray">
          <a:xfrm>
            <a:off x="6153150" y="2246180"/>
            <a:ext cx="1722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0.125</a:t>
            </a:r>
            <a:endParaRPr lang="en-US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0" name="Text Box 76"/>
          <p:cNvSpPr txBox="1">
            <a:spLocks noChangeArrowheads="1"/>
          </p:cNvSpPr>
          <p:nvPr/>
        </p:nvSpPr>
        <p:spPr bwMode="invGray">
          <a:xfrm>
            <a:off x="3540125" y="3068505"/>
            <a:ext cx="170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NS</a:t>
            </a:r>
            <a:endParaRPr lang="en-US" dirty="0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1" name="Text Box 76"/>
          <p:cNvSpPr txBox="1">
            <a:spLocks noChangeArrowheads="1"/>
          </p:cNvSpPr>
          <p:nvPr/>
        </p:nvSpPr>
        <p:spPr bwMode="invGray">
          <a:xfrm>
            <a:off x="1173163" y="4023470"/>
            <a:ext cx="207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0.001</a:t>
            </a:r>
            <a:endParaRPr lang="en-US" dirty="0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2" name="Text Box 10"/>
          <p:cNvSpPr txBox="1">
            <a:spLocks noChangeArrowheads="1"/>
          </p:cNvSpPr>
          <p:nvPr/>
        </p:nvSpPr>
        <p:spPr bwMode="auto">
          <a:xfrm>
            <a:off x="5038725" y="5896685"/>
            <a:ext cx="315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0" i="0" dirty="0">
                <a:solidFill>
                  <a:schemeClr val="tx1"/>
                </a:solidFill>
                <a:cs typeface="ヒラギノ角ゴ Pro W3"/>
              </a:rPr>
              <a:t>Note: References should be 14pt Arial bold with the Journal title in Italics</a:t>
            </a:r>
          </a:p>
        </p:txBody>
      </p:sp>
      <p:sp>
        <p:nvSpPr>
          <p:cNvPr id="535564" name="Line 12"/>
          <p:cNvSpPr>
            <a:spLocks noChangeShapeType="1"/>
          </p:cNvSpPr>
          <p:nvPr/>
        </p:nvSpPr>
        <p:spPr bwMode="auto">
          <a:xfrm flipH="1">
            <a:off x="4791075" y="6172200"/>
            <a:ext cx="395288" cy="187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8215" name="Rectangle 4"/>
          <p:cNvSpPr>
            <a:spLocks noChangeArrowheads="1"/>
          </p:cNvSpPr>
          <p:nvPr/>
        </p:nvSpPr>
        <p:spPr bwMode="auto">
          <a:xfrm>
            <a:off x="0" y="142949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>
                <a:solidFill>
                  <a:srgbClr val="FDE25E"/>
                </a:solidFill>
                <a:cs typeface="ヒラギノ角ゴ Pro W3"/>
              </a:rPr>
              <a:t>Subtitle text 30 pt Bold Ital</a:t>
            </a:r>
          </a:p>
        </p:txBody>
      </p:sp>
      <p:sp>
        <p:nvSpPr>
          <p:cNvPr id="8216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>
                <a:solidFill>
                  <a:schemeClr val="tx1"/>
                </a:solidFill>
                <a:cs typeface="ヒラギノ角ゴ Pro W3"/>
              </a:rPr>
              <a:t>Grube E. et al, </a:t>
            </a:r>
            <a:r>
              <a:rPr lang="en-US" sz="1400">
                <a:solidFill>
                  <a:schemeClr val="tx1"/>
                </a:solidFill>
                <a:cs typeface="ヒラギノ角ゴ Pro W3"/>
              </a:rPr>
              <a:t>Am Journal Cardiol </a:t>
            </a:r>
            <a:r>
              <a:rPr lang="en-US" sz="1400" i="0">
                <a:solidFill>
                  <a:schemeClr val="tx1"/>
                </a:solidFill>
                <a:cs typeface="ヒラギノ角ゴ Pro W3"/>
              </a:rPr>
              <a:t>2006; “in press”</a:t>
            </a:r>
            <a:endParaRPr lang="pt-BR" sz="1400" i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hidden">
          <a:xfrm>
            <a:off x="292100" y="2272833"/>
            <a:ext cx="8464550" cy="371316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Slide</a:t>
            </a:r>
          </a:p>
        </p:txBody>
      </p:sp>
      <p:graphicFrame>
        <p:nvGraphicFramePr>
          <p:cNvPr id="5376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351068"/>
              </p:ext>
            </p:extLst>
          </p:nvPr>
        </p:nvGraphicFramePr>
        <p:xfrm>
          <a:off x="396875" y="2393483"/>
          <a:ext cx="8302625" cy="3475038"/>
        </p:xfrm>
        <a:graphic>
          <a:graphicData uri="http://schemas.openxmlformats.org/drawingml/2006/table">
            <a:tbl>
              <a:tblPr/>
              <a:tblGrid>
                <a:gridCol w="4038600"/>
                <a:gridCol w="1597025"/>
                <a:gridCol w="1612900"/>
                <a:gridCol w="1054100"/>
              </a:tblGrid>
              <a:tr h="82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DCA </a:t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n = 381 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Stent </a:t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n = 372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 Value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Late loss (mm)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0.28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Binary restenosis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26.7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0.24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- Optimal DCA (%)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0.39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- TVR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12-Month TVF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(death, MI, TVR) (%)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23.9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21.5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2" name="Rectangle 4"/>
          <p:cNvSpPr>
            <a:spLocks noChangeArrowheads="1"/>
          </p:cNvSpPr>
          <p:nvPr/>
        </p:nvSpPr>
        <p:spPr bwMode="auto">
          <a:xfrm>
            <a:off x="0" y="1335077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 dirty="0">
                <a:solidFill>
                  <a:srgbClr val="FDE25E"/>
                </a:solidFill>
                <a:cs typeface="ヒラギノ角ゴ Pro W3"/>
              </a:rPr>
              <a:t>Subtitle text 30 </a:t>
            </a:r>
            <a:r>
              <a:rPr lang="en-US" sz="3000" dirty="0" err="1">
                <a:solidFill>
                  <a:srgbClr val="FDE25E"/>
                </a:solidFill>
                <a:cs typeface="ヒラギノ角ゴ Pro W3"/>
              </a:rPr>
              <a:t>pt</a:t>
            </a:r>
            <a:r>
              <a:rPr lang="en-US" sz="3000" dirty="0">
                <a:solidFill>
                  <a:srgbClr val="FDE25E"/>
                </a:solidFill>
                <a:cs typeface="ヒラギノ角ゴ Pro W3"/>
              </a:rPr>
              <a:t> Bold </a:t>
            </a:r>
            <a:r>
              <a:rPr lang="en-US" sz="3000" dirty="0" err="1">
                <a:solidFill>
                  <a:srgbClr val="FDE25E"/>
                </a:solidFill>
                <a:cs typeface="ヒラギノ角ゴ Pro W3"/>
              </a:rPr>
              <a:t>Ital</a:t>
            </a:r>
            <a:endParaRPr lang="en-US" sz="3000" dirty="0">
              <a:solidFill>
                <a:srgbClr val="FDE25E"/>
              </a:solidFill>
              <a:cs typeface="ヒラギノ角ゴ Pro W3"/>
            </a:endParaRPr>
          </a:p>
        </p:txBody>
      </p:sp>
      <p:sp>
        <p:nvSpPr>
          <p:cNvPr id="25636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>
                <a:solidFill>
                  <a:schemeClr val="tx1"/>
                </a:solidFill>
                <a:cs typeface="ヒラギノ角ゴ Pro W3"/>
              </a:rPr>
              <a:t>Grube E. et al, </a:t>
            </a:r>
            <a:r>
              <a:rPr lang="en-US" sz="1400">
                <a:solidFill>
                  <a:schemeClr val="tx1"/>
                </a:solidFill>
                <a:cs typeface="ヒラギノ角ゴ Pro W3"/>
              </a:rPr>
              <a:t>Am Journal Cardiol </a:t>
            </a:r>
            <a:r>
              <a:rPr lang="en-US" sz="1400" i="0">
                <a:solidFill>
                  <a:schemeClr val="tx1"/>
                </a:solidFill>
                <a:cs typeface="ヒラギノ角ゴ Pro W3"/>
              </a:rPr>
              <a:t>2006; “in press”</a:t>
            </a:r>
            <a:endParaRPr lang="pt-BR" sz="1400" i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hidden">
          <a:xfrm flipV="1">
            <a:off x="169863" y="897378"/>
            <a:ext cx="4119562" cy="5100637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</p:spPr>
        <p:txBody>
          <a:bodyPr rot="10800000" anchor="ctr"/>
          <a:lstStyle/>
          <a:p>
            <a:endParaRPr lang="pt-BR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708525" y="482961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pt-BR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1008062" y="143315"/>
            <a:ext cx="7769225" cy="755650"/>
          </a:xfrm>
        </p:spPr>
        <p:txBody>
          <a:bodyPr/>
          <a:lstStyle/>
          <a:p>
            <a:pPr eaLnBrk="1" hangingPunct="1"/>
            <a:r>
              <a:rPr lang="en-US" dirty="0" smtClean="0"/>
              <a:t>Sample Org Chart</a:t>
            </a:r>
            <a:endParaRPr lang="pt-BR" dirty="0" smtClean="0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71450" y="945003"/>
            <a:ext cx="4119563" cy="569912"/>
          </a:xfrm>
          <a:prstGeom prst="rect">
            <a:avLst/>
          </a:prstGeom>
          <a:gradFill rotWithShape="1">
            <a:gsLst>
              <a:gs pos="0">
                <a:schemeClr val="bg1">
                  <a:lumMod val="75000"/>
                  <a:lumOff val="25000"/>
                </a:schemeClr>
              </a:gs>
              <a:gs pos="50000">
                <a:schemeClr val="bg1">
                  <a:lumMod val="90000"/>
                  <a:lumOff val="10000"/>
                </a:schemeClr>
              </a:gs>
              <a:gs pos="100000">
                <a:schemeClr val="bg1">
                  <a:lumMod val="75000"/>
                  <a:lumOff val="25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0">
                <a:solidFill>
                  <a:schemeClr val="hlink"/>
                </a:solidFill>
                <a:cs typeface="ヒラギノ角ゴ Pro W3"/>
              </a:rPr>
              <a:t>Design</a:t>
            </a:r>
            <a:endParaRPr lang="pt-BR" sz="2800" i="0">
              <a:solidFill>
                <a:schemeClr val="hlink"/>
              </a:solidFill>
              <a:cs typeface="ヒラギノ角ゴ Pro W3"/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14313" y="1694303"/>
            <a:ext cx="42005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 dirty="0">
                <a:solidFill>
                  <a:schemeClr val="tx2"/>
                </a:solidFill>
                <a:cs typeface="ヒラギノ角ゴ Pro W3"/>
              </a:rPr>
              <a:t>DESIGN:</a:t>
            </a:r>
            <a:r>
              <a:rPr lang="en-US" i="0" dirty="0">
                <a:solidFill>
                  <a:schemeClr val="tx1"/>
                </a:solidFill>
                <a:cs typeface="ヒラギノ角ゴ Pro W3"/>
              </a:rPr>
              <a:t> Prospective, non-randomized, single-arm, multi-center clinical evaluation of the AXXESS</a:t>
            </a:r>
            <a:r>
              <a:rPr lang="en-US" i="0" baseline="30000" dirty="0">
                <a:solidFill>
                  <a:schemeClr val="tx1"/>
                </a:solidFill>
                <a:cs typeface="ヒラギノ角ゴ Pro W3"/>
              </a:rPr>
              <a:t>TM</a:t>
            </a:r>
            <a:r>
              <a:rPr lang="en-US" i="0" dirty="0">
                <a:solidFill>
                  <a:schemeClr val="tx1"/>
                </a:solidFill>
                <a:cs typeface="ヒラギノ角ゴ Pro W3"/>
              </a:rPr>
              <a:t> Plus Bifurcated Coronary Stent System </a:t>
            </a:r>
          </a:p>
          <a:p>
            <a:pPr marL="284163" indent="-284163">
              <a:buClr>
                <a:schemeClr val="tx2"/>
              </a:buClr>
              <a:buFontTx/>
              <a:buChar char="•"/>
            </a:pPr>
            <a:endParaRPr lang="en-US" i="0" dirty="0">
              <a:solidFill>
                <a:schemeClr val="tx1"/>
              </a:solidFill>
              <a:cs typeface="ヒラギノ角ゴ Pro W3"/>
            </a:endParaRPr>
          </a:p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 dirty="0">
                <a:solidFill>
                  <a:schemeClr val="tx2"/>
                </a:solidFill>
                <a:cs typeface="ヒラギノ角ゴ Pro W3"/>
              </a:rPr>
              <a:t>OBJECTIVE: </a:t>
            </a:r>
            <a:r>
              <a:rPr lang="en-US" i="0" dirty="0">
                <a:solidFill>
                  <a:schemeClr val="tx1"/>
                </a:solidFill>
                <a:cs typeface="ヒラギノ角ゴ Pro W3"/>
              </a:rPr>
              <a:t>To evaluate the acute and long-term safety, tolerability and performance of the AXXESS Plus stent </a:t>
            </a:r>
          </a:p>
          <a:p>
            <a:pPr marL="284163" indent="-284163">
              <a:buClr>
                <a:schemeClr val="tx2"/>
              </a:buClr>
              <a:buFontTx/>
              <a:buChar char="•"/>
            </a:pPr>
            <a:endParaRPr lang="en-US" i="0" dirty="0">
              <a:solidFill>
                <a:schemeClr val="tx2"/>
              </a:solidFill>
              <a:cs typeface="ヒラギノ角ゴ Pro W3"/>
            </a:endParaRPr>
          </a:p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 dirty="0">
                <a:solidFill>
                  <a:schemeClr val="tx2"/>
                </a:solidFill>
                <a:cs typeface="ヒラギノ角ゴ Pro W3"/>
              </a:rPr>
              <a:t>PRINCIPAL INVESTIGATOR</a:t>
            </a:r>
            <a:r>
              <a:rPr lang="en-US" i="0" dirty="0">
                <a:solidFill>
                  <a:schemeClr val="tx1"/>
                </a:solidFill>
                <a:cs typeface="ヒラギノ角ゴ Pro W3"/>
              </a:rPr>
              <a:t>      </a:t>
            </a:r>
            <a:r>
              <a:rPr lang="en-US" i="0" dirty="0" err="1">
                <a:solidFill>
                  <a:schemeClr val="tx1"/>
                </a:solidFill>
                <a:cs typeface="ヒラギノ角ゴ Pro W3"/>
              </a:rPr>
              <a:t>Eberhard</a:t>
            </a:r>
            <a:r>
              <a:rPr lang="en-US" i="0" dirty="0">
                <a:solidFill>
                  <a:schemeClr val="tx1"/>
                </a:solidFill>
                <a:cs typeface="ヒラギノ角ゴ Pro W3"/>
              </a:rPr>
              <a:t> </a:t>
            </a:r>
            <a:r>
              <a:rPr lang="en-US" i="0" dirty="0" err="1">
                <a:solidFill>
                  <a:schemeClr val="tx1"/>
                </a:solidFill>
                <a:cs typeface="ヒラギノ角ゴ Pro W3"/>
              </a:rPr>
              <a:t>Grube</a:t>
            </a:r>
            <a:r>
              <a:rPr lang="en-US" i="0" dirty="0">
                <a:solidFill>
                  <a:schemeClr val="tx1"/>
                </a:solidFill>
                <a:cs typeface="ヒラギノ角ゴ Pro W3"/>
              </a:rPr>
              <a:t>, MD</a:t>
            </a:r>
            <a:br>
              <a:rPr lang="en-US" i="0" dirty="0">
                <a:solidFill>
                  <a:schemeClr val="tx1"/>
                </a:solidFill>
                <a:cs typeface="ヒラギノ角ゴ Pro W3"/>
              </a:rPr>
            </a:br>
            <a:r>
              <a:rPr lang="en-US" i="0" dirty="0">
                <a:solidFill>
                  <a:schemeClr val="tx1"/>
                </a:solidFill>
                <a:cs typeface="ヒラギノ角ゴ Pro W3"/>
              </a:rPr>
              <a:t>Helios Heart Center,</a:t>
            </a:r>
            <a:br>
              <a:rPr lang="en-US" i="0" dirty="0">
                <a:solidFill>
                  <a:schemeClr val="tx1"/>
                </a:solidFill>
                <a:cs typeface="ヒラギノ角ゴ Pro W3"/>
              </a:rPr>
            </a:br>
            <a:r>
              <a:rPr lang="en-US" i="0" dirty="0" err="1">
                <a:solidFill>
                  <a:schemeClr val="tx1"/>
                </a:solidFill>
                <a:cs typeface="ヒラギノ角ゴ Pro W3"/>
              </a:rPr>
              <a:t>Egburg</a:t>
            </a:r>
            <a:r>
              <a:rPr lang="en-US" i="0" dirty="0">
                <a:solidFill>
                  <a:schemeClr val="tx1"/>
                </a:solidFill>
                <a:cs typeface="ヒラギノ角ゴ Pro W3"/>
              </a:rPr>
              <a:t>, Germany</a:t>
            </a:r>
          </a:p>
          <a:p>
            <a:pPr marL="2687638" lvl="4" indent="-457200">
              <a:buClr>
                <a:schemeClr val="tx2"/>
              </a:buClr>
              <a:buFontTx/>
              <a:buChar char="•"/>
            </a:pPr>
            <a:endParaRPr lang="en-US" i="0" dirty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4586288" y="898965"/>
            <a:ext cx="4405312" cy="84455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139 patients enrolled between July and December 2004 in 13 clinical sites in Europe, South America and New Zealand</a:t>
            </a:r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 flipH="1">
            <a:off x="6753225" y="1756215"/>
            <a:ext cx="3175" cy="5603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6762750" y="2049903"/>
            <a:ext cx="4953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7294563" y="1837178"/>
            <a:ext cx="1690687" cy="47625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i="0">
                <a:solidFill>
                  <a:schemeClr val="tx1"/>
                </a:solidFill>
                <a:cs typeface="ヒラギノ角ゴ Pro W3"/>
              </a:rPr>
              <a:t>3 patients not stented</a:t>
            </a: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4594225" y="2394390"/>
            <a:ext cx="4386263" cy="60007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136 patients with AXXESS conical stent implanted</a:t>
            </a:r>
          </a:p>
        </p:txBody>
      </p:sp>
      <p:sp>
        <p:nvSpPr>
          <p:cNvPr id="538636" name="Line 12"/>
          <p:cNvSpPr>
            <a:spLocks noChangeShapeType="1"/>
          </p:cNvSpPr>
          <p:nvPr/>
        </p:nvSpPr>
        <p:spPr bwMode="auto">
          <a:xfrm>
            <a:off x="6753225" y="2973828"/>
            <a:ext cx="0" cy="1905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7" name="Line 13"/>
          <p:cNvSpPr>
            <a:spLocks noChangeShapeType="1"/>
          </p:cNvSpPr>
          <p:nvPr/>
        </p:nvSpPr>
        <p:spPr bwMode="auto">
          <a:xfrm>
            <a:off x="5534025" y="3164328"/>
            <a:ext cx="23907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8" name="Line 14"/>
          <p:cNvSpPr>
            <a:spLocks noChangeShapeType="1"/>
          </p:cNvSpPr>
          <p:nvPr/>
        </p:nvSpPr>
        <p:spPr bwMode="auto">
          <a:xfrm flipH="1">
            <a:off x="7934325" y="3145278"/>
            <a:ext cx="0" cy="170497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9" name="Line 15"/>
          <p:cNvSpPr>
            <a:spLocks noChangeShapeType="1"/>
          </p:cNvSpPr>
          <p:nvPr/>
        </p:nvSpPr>
        <p:spPr bwMode="auto">
          <a:xfrm>
            <a:off x="5514975" y="3145278"/>
            <a:ext cx="9525" cy="21431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6986588" y="4889940"/>
            <a:ext cx="1873250" cy="10890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Angiographic follow-up at 6 months in 92.6% (N=126)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4432300" y="3989828"/>
            <a:ext cx="2162175" cy="8350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 dirty="0">
                <a:solidFill>
                  <a:schemeClr val="tx1"/>
                </a:solidFill>
                <a:cs typeface="ヒラギノ角ゴ Pro W3"/>
              </a:rPr>
              <a:t>Clinical follow-up at 6 months in 99.3% (N=135)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4518025" y="5323328"/>
            <a:ext cx="1976438" cy="84455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Clinical follow-up at 12 months in 96.3% (N=131)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ChangeArrowheads="1"/>
          </p:cNvSpPr>
          <p:nvPr/>
        </p:nvSpPr>
        <p:spPr bwMode="hidden">
          <a:xfrm>
            <a:off x="292100" y="1801098"/>
            <a:ext cx="8607425" cy="4064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graphicFrame>
        <p:nvGraphicFramePr>
          <p:cNvPr id="11274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22717"/>
              </p:ext>
            </p:extLst>
          </p:nvPr>
        </p:nvGraphicFramePr>
        <p:xfrm>
          <a:off x="763588" y="2018586"/>
          <a:ext cx="8153400" cy="410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Chart" r:id="rId4" imgW="14871700" imgH="7493000" progId="MSGraph.Chart.8">
                  <p:embed followColorScheme="full"/>
                </p:oleObj>
              </mc:Choice>
              <mc:Fallback>
                <p:oleObj name="Chart" r:id="rId4" imgW="14871700" imgH="7493000" progId="MSGraph.Chart.8">
                  <p:embed followColorScheme="full"/>
                  <p:pic>
                    <p:nvPicPr>
                      <p:cNvPr id="0" name="Picture 1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2018586"/>
                        <a:ext cx="8153400" cy="410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312023"/>
            <a:ext cx="7769225" cy="755650"/>
          </a:xfrm>
        </p:spPr>
        <p:txBody>
          <a:bodyPr/>
          <a:lstStyle/>
          <a:p>
            <a:pPr eaLnBrk="1" hangingPunct="1"/>
            <a:r>
              <a:rPr lang="en-US" smtClean="0"/>
              <a:t>Sample Line Chart</a:t>
            </a:r>
          </a:p>
        </p:txBody>
      </p:sp>
      <p:sp>
        <p:nvSpPr>
          <p:cNvPr id="11277" name="Text Box 5"/>
          <p:cNvSpPr txBox="1">
            <a:spLocks noChangeArrowheads="1"/>
          </p:cNvSpPr>
          <p:nvPr/>
        </p:nvSpPr>
        <p:spPr bwMode="auto">
          <a:xfrm>
            <a:off x="1897063" y="3325098"/>
            <a:ext cx="160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  <a:cs typeface="ヒラギノ角ゴ Pro W3"/>
              </a:rPr>
              <a:t>P&lt;0.001</a:t>
            </a:r>
          </a:p>
        </p:txBody>
      </p:sp>
      <p:sp>
        <p:nvSpPr>
          <p:cNvPr id="11278" name="Text Box 7"/>
          <p:cNvSpPr txBox="1">
            <a:spLocks noChangeArrowheads="1"/>
          </p:cNvSpPr>
          <p:nvPr/>
        </p:nvSpPr>
        <p:spPr bwMode="auto">
          <a:xfrm rot="16200000">
            <a:off x="-32543" y="3440191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0">
                <a:solidFill>
                  <a:srgbClr val="FEEE9E"/>
                </a:solidFill>
                <a:ea typeface="MS PGothic" pitchFamily="34" charset="-128"/>
              </a:rPr>
              <a:t>Axis Title</a:t>
            </a:r>
          </a:p>
        </p:txBody>
      </p:sp>
      <p:sp>
        <p:nvSpPr>
          <p:cNvPr id="11279" name="Rectangle 4"/>
          <p:cNvSpPr>
            <a:spLocks noChangeArrowheads="1"/>
          </p:cNvSpPr>
          <p:nvPr/>
        </p:nvSpPr>
        <p:spPr bwMode="auto">
          <a:xfrm>
            <a:off x="0" y="1023223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>
                <a:solidFill>
                  <a:srgbClr val="FDE25E"/>
                </a:solidFill>
                <a:cs typeface="ヒラギノ角ゴ Pro W3"/>
              </a:rPr>
              <a:t>Subtitle text 30 pt Bold Ital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IT2017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hidden">
        <a:solidFill>
          <a:srgbClr val="14202E"/>
        </a:solidFill>
        <a:ln w="19050" algn="ctr">
          <a:solidFill>
            <a:srgbClr val="39536E"/>
          </a:solidFill>
          <a:miter lim="800000"/>
          <a:headEnd type="none" w="sm" len="sm"/>
          <a:tailEnd type="none" w="sm" len="sm"/>
        </a:ln>
        <a:effectLst>
          <a:outerShdw dist="17961" dir="2700000" algn="ctr" rotWithShape="0">
            <a:srgbClr val="1C1C1C"/>
          </a:outerShdw>
        </a:effectLst>
      </a:spPr>
      <a:bodyPr anchor="ctr"/>
      <a:lstStyle>
        <a:defPPr algn="ctr">
          <a:defRPr sz="2000" i="0">
            <a:solidFill>
              <a:schemeClr val="tx1"/>
            </a:solidFill>
            <a:ea typeface="ヒラギノ角ゴ Pro W3" pitchFamily="-111" charset="-128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3502</TotalTime>
  <Words>1011</Words>
  <Application>Microsoft Office PowerPoint</Application>
  <PresentationFormat>全屏显示(4:3)</PresentationFormat>
  <Paragraphs>173</Paragraphs>
  <Slides>10</Slides>
  <Notes>10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CIT2017_background</vt:lpstr>
      <vt:lpstr>Office Theme</vt:lpstr>
      <vt:lpstr>Chart</vt:lpstr>
      <vt:lpstr>CIT 2017 Template Title 40 pt Bold Arial</vt:lpstr>
      <vt:lpstr>Disclosure Statement of Financial Interest</vt:lpstr>
      <vt:lpstr>Disclosure Statement of Financial Interest</vt:lpstr>
      <vt:lpstr>Text Slide – Titles</vt:lpstr>
      <vt:lpstr>Color Palette</vt:lpstr>
      <vt:lpstr>Charts Slide</vt:lpstr>
      <vt:lpstr>Table Slide</vt:lpstr>
      <vt:lpstr>Sample Org Chart</vt:lpstr>
      <vt:lpstr>Sample Line Chart</vt:lpstr>
      <vt:lpstr>Photos &amp; Bulleted Text</vt:lpstr>
    </vt:vector>
  </TitlesOfParts>
  <Company>CRF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Xu Bo</dc:creator>
  <cp:lastModifiedBy>fushidian</cp:lastModifiedBy>
  <cp:revision>172</cp:revision>
  <dcterms:created xsi:type="dcterms:W3CDTF">2015-03-17T14:58:49Z</dcterms:created>
  <dcterms:modified xsi:type="dcterms:W3CDTF">2016-12-29T22:34:16Z</dcterms:modified>
</cp:coreProperties>
</file>