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3658" r:id="rId2"/>
  </p:sldMasterIdLst>
  <p:notesMasterIdLst>
    <p:notesMasterId r:id="rId13"/>
  </p:notesMasterIdLst>
  <p:handoutMasterIdLst>
    <p:handoutMasterId r:id="rId14"/>
  </p:handoutMasterIdLst>
  <p:sldIdLst>
    <p:sldId id="416" r:id="rId3"/>
    <p:sldId id="424" r:id="rId4"/>
    <p:sldId id="425" r:id="rId5"/>
    <p:sldId id="417" r:id="rId6"/>
    <p:sldId id="426" r:id="rId7"/>
    <p:sldId id="419" r:id="rId8"/>
    <p:sldId id="420" r:id="rId9"/>
    <p:sldId id="421" r:id="rId10"/>
    <p:sldId id="422" r:id="rId11"/>
    <p:sldId id="423" r:id="rId12"/>
  </p:sldIdLst>
  <p:sldSz cx="9144000" cy="6858000" type="screen4x3"/>
  <p:notesSz cx="7086600" cy="93726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5pPr>
    <a:lvl6pPr marL="2286000" algn="l" defTabSz="914400" rtl="0" eaLnBrk="1" latinLnBrk="0" hangingPunct="1"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6pPr>
    <a:lvl7pPr marL="2743200" algn="l" defTabSz="914400" rtl="0" eaLnBrk="1" latinLnBrk="0" hangingPunct="1"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7pPr>
    <a:lvl8pPr marL="3200400" algn="l" defTabSz="914400" rtl="0" eaLnBrk="1" latinLnBrk="0" hangingPunct="1"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8pPr>
    <a:lvl9pPr marL="3657600" algn="l" defTabSz="914400" rtl="0" eaLnBrk="1" latinLnBrk="0" hangingPunct="1">
      <a:defRPr b="1" i="1" kern="1200">
        <a:solidFill>
          <a:srgbClr val="FFCC99"/>
        </a:solidFill>
        <a:latin typeface="Arial" charset="0"/>
        <a:ea typeface="ヒラギノ角ゴ Pro W3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315575"/>
    <a:srgbClr val="0A2D74"/>
    <a:srgbClr val="1C1C1C"/>
    <a:srgbClr val="17366C"/>
    <a:srgbClr val="39536E"/>
    <a:srgbClr val="14202E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7" autoAdjust="0"/>
    <p:restoredTop sz="86358" autoAdjust="0"/>
  </p:normalViewPr>
  <p:slideViewPr>
    <p:cSldViewPr snapToGrid="0">
      <p:cViewPr varScale="1">
        <p:scale>
          <a:sx n="61" d="100"/>
          <a:sy n="61" d="100"/>
        </p:scale>
        <p:origin x="-1680" y="-78"/>
      </p:cViewPr>
      <p:guideLst>
        <p:guide orient="horz" pos="2160"/>
        <p:guide orient="horz" pos="3947"/>
        <p:guide pos="1179"/>
        <p:guide pos="56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34" y="-108"/>
      </p:cViewPr>
      <p:guideLst>
        <p:guide orient="horz" pos="2952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l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l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fld id="{120BD924-28BB-4ACF-9591-266011CB8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96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l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3263"/>
            <a:ext cx="4689475" cy="3516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52938"/>
            <a:ext cx="5197475" cy="4216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l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 b="0" i="0">
                <a:solidFill>
                  <a:schemeClr val="tx1"/>
                </a:solidFill>
                <a:effectLst/>
                <a:ea typeface="ヒラギノ角ゴ Pro W3" pitchFamily="-111" charset="-128"/>
                <a:cs typeface="+mn-cs"/>
              </a:defRPr>
            </a:lvl1pPr>
          </a:lstStyle>
          <a:p>
            <a:pPr>
              <a:defRPr/>
            </a:pPr>
            <a:fld id="{FAE678BB-763C-40DF-B781-F9D40CCA7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626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742A8D0-09EC-42FB-90C5-B1D1E1AB5C3A}" type="slidenum">
              <a:rPr lang="en-US" smtClean="0">
                <a:ea typeface="ヒラギノ角ゴ Pro W3"/>
                <a:cs typeface="ヒラギノ角ゴ Pro W3"/>
              </a:rPr>
              <a:pPr/>
              <a:t>0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00CC3BF-7217-410C-BFBD-A628F0489DA6}" type="slidenum">
              <a:rPr lang="en-US" smtClean="0">
                <a:ea typeface="ヒラギノ角ゴ Pro W3"/>
                <a:cs typeface="ヒラギノ角ゴ Pro W3"/>
              </a:rPr>
              <a:pPr/>
              <a:t>9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5FCD248-A9A1-424B-B1F4-46FAE91D7317}" type="slidenum">
              <a:rPr lang="en-US" smtClean="0">
                <a:ea typeface="ヒラギノ角ゴ Pro W3"/>
                <a:cs typeface="ヒラギノ角ゴ Pro W3"/>
              </a:rPr>
              <a:pPr/>
              <a:t>1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4451350"/>
            <a:ext cx="5670550" cy="4217988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EF5A78E-7A75-41F7-A7EA-2038E6AD6DC3}" type="slidenum">
              <a:rPr lang="en-US" smtClean="0">
                <a:ea typeface="ヒラギノ角ゴ Pro W3"/>
                <a:cs typeface="ヒラギノ角ゴ Pro W3"/>
              </a:rPr>
              <a:pPr/>
              <a:t>2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4451350"/>
            <a:ext cx="5670550" cy="4217988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56B38F-EC4A-4B53-8EF7-317A2392EFA8}" type="slidenum">
              <a:rPr lang="en-US" smtClean="0">
                <a:ea typeface="ヒラギノ角ゴ Pro W3"/>
                <a:cs typeface="ヒラギノ角ゴ Pro W3"/>
              </a:rPr>
              <a:pPr/>
              <a:t>3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38" tIns="47020" rIns="94038" bIns="47020" anchor="b"/>
          <a:lstStyle/>
          <a:p>
            <a:pPr algn="r" defTabSz="939800"/>
            <a:fld id="{1503E6FF-46BE-4FDC-873A-65694A840145}" type="slidenum">
              <a:rPr lang="en-US" sz="1200" b="0" i="0">
                <a:solidFill>
                  <a:schemeClr val="tx1"/>
                </a:solidFill>
                <a:cs typeface="ヒラギノ角ゴ Pro W3"/>
              </a:rPr>
              <a:pPr algn="r" defTabSz="939800"/>
              <a:t>3</a:t>
            </a:fld>
            <a:endParaRPr lang="en-US" sz="1200" b="0" i="0">
              <a:solidFill>
                <a:schemeClr val="tx1"/>
              </a:solidFill>
              <a:cs typeface="ヒラギノ角ゴ Pro W3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430" tIns="46215" rIns="92430" bIns="46215"/>
          <a:lstStyle/>
          <a:p>
            <a:pPr marL="228600" indent="-228600" eaLnBrk="1" hangingPunct="1"/>
            <a:r>
              <a:rPr lang="en-US" smtClean="0"/>
              <a:t>This is the </a:t>
            </a:r>
            <a:r>
              <a:rPr lang="en-US" b="1" smtClean="0"/>
              <a:t>Bulleted List</a:t>
            </a:r>
            <a:r>
              <a:rPr lang="en-US" smtClean="0"/>
              <a:t> slide.</a:t>
            </a:r>
          </a:p>
          <a:p>
            <a:pPr marL="228600" indent="-228600" eaLnBrk="1" hangingPunct="1"/>
            <a:r>
              <a:rPr lang="en-US" smtClean="0"/>
              <a:t>To create this particular slide, click the </a:t>
            </a:r>
            <a:r>
              <a:rPr lang="en-US" b="1" i="1" smtClean="0"/>
              <a:t>NEW SLIDE</a:t>
            </a:r>
            <a:r>
              <a:rPr lang="en-US" smtClean="0"/>
              <a:t> button on your toolbar and choose the </a:t>
            </a:r>
            <a:r>
              <a:rPr lang="en-US" b="1" i="1" smtClean="0"/>
              <a:t>BULLETED LIST</a:t>
            </a:r>
            <a:r>
              <a:rPr lang="en-US" smtClean="0"/>
              <a:t> format. (Top row, second from left)</a:t>
            </a:r>
          </a:p>
          <a:p>
            <a:pPr marL="228600" indent="-228600" eaLnBrk="1" hangingPunct="1"/>
            <a:r>
              <a:rPr lang="en-US" smtClean="0"/>
              <a:t>The </a:t>
            </a:r>
            <a:r>
              <a:rPr lang="en-US" b="1" smtClean="0"/>
              <a:t>Sub-Heading</a:t>
            </a:r>
            <a:r>
              <a:rPr lang="en-US" smtClean="0"/>
              <a:t> and </a:t>
            </a:r>
            <a:r>
              <a:rPr lang="en-US" b="1" smtClean="0"/>
              <a:t>footnote</a:t>
            </a:r>
            <a:r>
              <a:rPr lang="en-US" smtClean="0"/>
              <a:t> will not appear when you insert a new slide. If you need either one, copy and paste it from the sample slide.</a:t>
            </a:r>
          </a:p>
          <a:p>
            <a:pPr marL="228600" indent="-228600" eaLnBrk="1" hangingPunct="1"/>
            <a:r>
              <a:rPr lang="en-US" smtClean="0"/>
              <a:t>If you choose not to use a </a:t>
            </a:r>
            <a:r>
              <a:rPr lang="en-US" b="1" smtClean="0"/>
              <a:t>Sub-Heading</a:t>
            </a:r>
            <a:r>
              <a:rPr lang="en-US" smtClean="0"/>
              <a:t>, let us know when you hand in your presentation for clean-up and we’ll adjust where the bullets begin on your master page.</a:t>
            </a:r>
          </a:p>
          <a:p>
            <a:pPr marL="228600" indent="-228600" eaLnBrk="1" hangingPunct="1"/>
            <a:r>
              <a:rPr lang="en-US" smtClean="0"/>
              <a:t>Also, be sure to insert the presentation title onto the </a:t>
            </a:r>
            <a:r>
              <a:rPr lang="en-US" b="1" i="1" smtClean="0"/>
              <a:t>BULLETED LIST</a:t>
            </a:r>
            <a:r>
              <a:rPr lang="en-US" smtClean="0"/>
              <a:t> </a:t>
            </a:r>
            <a:r>
              <a:rPr lang="en-US" b="1" i="1" smtClean="0"/>
              <a:t>MASTER</a:t>
            </a:r>
            <a:r>
              <a:rPr lang="en-US" smtClean="0"/>
              <a:t> as follows: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smtClean="0"/>
              <a:t>Choose </a:t>
            </a:r>
            <a:r>
              <a:rPr lang="en-US" b="1" i="1" smtClean="0"/>
              <a:t>View / Master / Slide Master</a:t>
            </a:r>
            <a:r>
              <a:rPr lang="en-US" smtClean="0"/>
              <a:t> from your menu.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smtClean="0"/>
              <a:t>Select the text at the bottom of the slide and type in a short version of your presentation title.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smtClean="0"/>
              <a:t>Click the </a:t>
            </a:r>
            <a:r>
              <a:rPr lang="en-US" b="1" i="1" smtClean="0"/>
              <a:t>SLIDE VIEW</a:t>
            </a:r>
            <a:r>
              <a:rPr lang="en-US" smtClean="0"/>
              <a:t> button in the lower left hand part of your screen to return to the slide show. (Small white rectangle)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EF8A97-AE8E-4E2D-981C-89C7608A1393}" type="slidenum">
              <a:rPr lang="en-US" smtClean="0">
                <a:ea typeface="ヒラギノ角ゴ Pro W3"/>
                <a:cs typeface="ヒラギノ角ゴ Pro W3"/>
              </a:rPr>
              <a:pPr/>
              <a:t>4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51CE614-F196-4BA2-8350-BC57E835D810}" type="slidenum">
              <a:rPr lang="en-US" smtClean="0">
                <a:ea typeface="ヒラギノ角ゴ Pro W3"/>
                <a:cs typeface="ヒラギノ角ゴ Pro W3"/>
              </a:rPr>
              <a:pPr/>
              <a:t>5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038" tIns="47020" rIns="94038" bIns="47020" anchor="b"/>
          <a:lstStyle/>
          <a:p>
            <a:pPr algn="r" defTabSz="939800"/>
            <a:fld id="{E08F1729-A916-46E1-ACFE-D500AD0D2731}" type="slidenum">
              <a:rPr lang="en-US" sz="1200" b="0" i="0">
                <a:solidFill>
                  <a:schemeClr val="tx1"/>
                </a:solidFill>
                <a:cs typeface="ヒラギノ角ゴ Pro W3"/>
              </a:rPr>
              <a:pPr algn="r" defTabSz="939800"/>
              <a:t>5</a:t>
            </a:fld>
            <a:endParaRPr lang="en-US" sz="1200" b="0" i="0">
              <a:solidFill>
                <a:schemeClr val="tx1"/>
              </a:solidFill>
              <a:cs typeface="ヒラギノ角ゴ Pro W3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430" tIns="46215" rIns="92430" bIns="46215"/>
          <a:lstStyle/>
          <a:p>
            <a:pPr marL="228600" indent="-228600" eaLnBrk="1" hangingPunct="1"/>
            <a:r>
              <a:rPr lang="en-US" smtClean="0"/>
              <a:t>This is the </a:t>
            </a:r>
            <a:r>
              <a:rPr lang="en-US" b="1" smtClean="0"/>
              <a:t>Bulleted List</a:t>
            </a:r>
            <a:r>
              <a:rPr lang="en-US" smtClean="0"/>
              <a:t> slide.</a:t>
            </a:r>
          </a:p>
          <a:p>
            <a:pPr marL="228600" indent="-228600" eaLnBrk="1" hangingPunct="1"/>
            <a:r>
              <a:rPr lang="en-US" smtClean="0"/>
              <a:t>To create this particular slide, click the </a:t>
            </a:r>
            <a:r>
              <a:rPr lang="en-US" b="1" i="1" smtClean="0"/>
              <a:t>NEW SLIDE</a:t>
            </a:r>
            <a:r>
              <a:rPr lang="en-US" smtClean="0"/>
              <a:t> button on your toolbar and choose the </a:t>
            </a:r>
            <a:r>
              <a:rPr lang="en-US" b="1" i="1" smtClean="0"/>
              <a:t>BULLETED LIST</a:t>
            </a:r>
            <a:r>
              <a:rPr lang="en-US" smtClean="0"/>
              <a:t> format. (Top row, second from left)</a:t>
            </a:r>
          </a:p>
          <a:p>
            <a:pPr marL="228600" indent="-228600" eaLnBrk="1" hangingPunct="1"/>
            <a:r>
              <a:rPr lang="en-US" smtClean="0"/>
              <a:t>The </a:t>
            </a:r>
            <a:r>
              <a:rPr lang="en-US" b="1" smtClean="0"/>
              <a:t>Sub-Heading</a:t>
            </a:r>
            <a:r>
              <a:rPr lang="en-US" smtClean="0"/>
              <a:t> and </a:t>
            </a:r>
            <a:r>
              <a:rPr lang="en-US" b="1" smtClean="0"/>
              <a:t>footnote</a:t>
            </a:r>
            <a:r>
              <a:rPr lang="en-US" smtClean="0"/>
              <a:t> will not appear when you insert a new slide. If you need either one, copy and paste it from the sample slide.</a:t>
            </a:r>
          </a:p>
          <a:p>
            <a:pPr marL="228600" indent="-228600" eaLnBrk="1" hangingPunct="1"/>
            <a:r>
              <a:rPr lang="en-US" smtClean="0"/>
              <a:t>If you choose not to use a </a:t>
            </a:r>
            <a:r>
              <a:rPr lang="en-US" b="1" smtClean="0"/>
              <a:t>Sub-Heading</a:t>
            </a:r>
            <a:r>
              <a:rPr lang="en-US" smtClean="0"/>
              <a:t>, let us know when you hand in your presentation for clean-up and we’ll adjust where the bullets begin on your master page.</a:t>
            </a:r>
          </a:p>
          <a:p>
            <a:pPr marL="228600" indent="-228600" eaLnBrk="1" hangingPunct="1"/>
            <a:r>
              <a:rPr lang="en-US" smtClean="0"/>
              <a:t>Also, be sure to insert the presentation title onto the </a:t>
            </a:r>
            <a:r>
              <a:rPr lang="en-US" b="1" i="1" smtClean="0"/>
              <a:t>BULLETED LIST</a:t>
            </a:r>
            <a:r>
              <a:rPr lang="en-US" smtClean="0"/>
              <a:t> </a:t>
            </a:r>
            <a:r>
              <a:rPr lang="en-US" b="1" i="1" smtClean="0"/>
              <a:t>MASTER</a:t>
            </a:r>
            <a:r>
              <a:rPr lang="en-US" smtClean="0"/>
              <a:t> as follows: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smtClean="0"/>
              <a:t>Choose </a:t>
            </a:r>
            <a:r>
              <a:rPr lang="en-US" b="1" i="1" smtClean="0"/>
              <a:t>View / Master / Slide Master</a:t>
            </a:r>
            <a:r>
              <a:rPr lang="en-US" smtClean="0"/>
              <a:t> from your menu.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smtClean="0"/>
              <a:t>Select the text at the bottom of the slide and type in a short version of your presentation title.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smtClean="0"/>
              <a:t>Click the </a:t>
            </a:r>
            <a:r>
              <a:rPr lang="en-US" b="1" i="1" smtClean="0"/>
              <a:t>SLIDE VIEW</a:t>
            </a:r>
            <a:r>
              <a:rPr lang="en-US" smtClean="0"/>
              <a:t> button in the lower left hand part of your screen to return to the slide show. (Small white rectangle)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4EF0166-5145-4BB5-B825-0B7A11435F04}" type="slidenum">
              <a:rPr lang="en-US" smtClean="0">
                <a:ea typeface="ヒラギノ角ゴ Pro W3"/>
                <a:cs typeface="ヒラギノ角ゴ Pro W3"/>
              </a:rPr>
              <a:pPr/>
              <a:t>6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382941-7C40-4CCF-9B12-BC25BF45D4D4}" type="slidenum">
              <a:rPr lang="en-US" smtClean="0">
                <a:ea typeface="ヒラギノ角ゴ Pro W3"/>
                <a:cs typeface="ヒラギノ角ゴ Pro W3"/>
              </a:rPr>
              <a:pPr/>
              <a:t>7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C234412-96E1-487B-ABC5-CB6F4107C034}" type="slidenum">
              <a:rPr lang="en-US" smtClean="0">
                <a:ea typeface="ヒラギノ角ゴ Pro W3"/>
                <a:cs typeface="ヒラギノ角ゴ Pro W3"/>
              </a:rPr>
              <a:pPr/>
              <a:t>8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430" tIns="46215" rIns="92430" bIns="46215"/>
          <a:lstStyle/>
          <a:p>
            <a:pPr eaLnBrk="1" hangingPunct="1"/>
            <a:r>
              <a:rPr lang="en-US" smtClean="0"/>
              <a:t>This is the </a:t>
            </a:r>
            <a:r>
              <a:rPr lang="en-US" b="1" smtClean="0"/>
              <a:t>Sample Column Chart </a:t>
            </a:r>
            <a:r>
              <a:rPr lang="en-US" smtClean="0"/>
              <a:t>slide.</a:t>
            </a:r>
          </a:p>
          <a:p>
            <a:pPr eaLnBrk="1" hangingPunct="1"/>
            <a:r>
              <a:rPr lang="en-US" smtClean="0"/>
              <a:t>To create this particular slide, copy and paste the sample in the Slide Sorter view as follows:</a:t>
            </a:r>
          </a:p>
          <a:p>
            <a:pPr eaLnBrk="1" hangingPunct="1">
              <a:buFontTx/>
              <a:buAutoNum type="arabicPeriod"/>
            </a:pPr>
            <a:r>
              <a:rPr lang="en-US" smtClean="0"/>
              <a:t>Select </a:t>
            </a:r>
            <a:r>
              <a:rPr lang="en-US" b="1" smtClean="0"/>
              <a:t>View / Slide Sorter</a:t>
            </a:r>
            <a:endParaRPr lang="en-US" smtClean="0"/>
          </a:p>
          <a:p>
            <a:pPr eaLnBrk="1" hangingPunct="1">
              <a:buFontTx/>
              <a:buAutoNum type="arabicPeriod"/>
            </a:pPr>
            <a:r>
              <a:rPr lang="en-US" smtClean="0"/>
              <a:t>Highlight the </a:t>
            </a:r>
            <a:r>
              <a:rPr lang="en-US" b="1" smtClean="0"/>
              <a:t>Sample Column Chart</a:t>
            </a:r>
            <a:r>
              <a:rPr lang="en-US" smtClean="0"/>
              <a:t> page and select </a:t>
            </a:r>
            <a:r>
              <a:rPr lang="en-US" b="1" smtClean="0"/>
              <a:t>Edit / Copy</a:t>
            </a:r>
          </a:p>
          <a:p>
            <a:pPr eaLnBrk="1" hangingPunct="1">
              <a:buFontTx/>
              <a:buAutoNum type="arabicPeriod"/>
            </a:pPr>
            <a:r>
              <a:rPr lang="en-US" smtClean="0"/>
              <a:t>Place the courser where you want the new slide to be and select </a:t>
            </a:r>
            <a:r>
              <a:rPr lang="en-US" b="1" smtClean="0"/>
              <a:t>Edit / Paste</a:t>
            </a:r>
          </a:p>
          <a:p>
            <a:pPr eaLnBrk="1" hangingPunct="1">
              <a:buFontTx/>
              <a:buAutoNum type="arabicPeriod"/>
            </a:pPr>
            <a:r>
              <a:rPr lang="en-US" smtClean="0"/>
              <a:t>Double-click on the pasted-in slide to return to Slide view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To access the column chart, right/click on the chart and select </a:t>
            </a:r>
            <a:r>
              <a:rPr lang="en-US" b="1" smtClean="0"/>
              <a:t>chart object / open</a:t>
            </a:r>
            <a:r>
              <a:rPr lang="en-US" smtClean="0"/>
              <a:t> from the menu. This will open the chart in Microsoft Graph. You can make any changes to the chart and spreadsheet here.</a:t>
            </a:r>
          </a:p>
          <a:p>
            <a:pPr eaLnBrk="1" hangingPunct="1"/>
            <a:r>
              <a:rPr lang="en-US" smtClean="0"/>
              <a:t>When you are finished making your changes, select </a:t>
            </a:r>
            <a:r>
              <a:rPr lang="en-US" b="1" smtClean="0"/>
              <a:t>File / Exit and return to…</a:t>
            </a:r>
            <a:r>
              <a:rPr lang="en-US" smtClean="0"/>
              <a:t> from the menu bar.</a:t>
            </a:r>
          </a:p>
          <a:p>
            <a:pPr eaLnBrk="1" hangingPunct="1"/>
            <a:r>
              <a:rPr lang="en-US" b="1" smtClean="0"/>
              <a:t>THIS METHOD IS PREFERRED TO DOUBLE-CLICKING THE GRAPH AND OPENING IT IN POWERPOINT.</a:t>
            </a:r>
            <a:r>
              <a:rPr lang="en-US" smtClean="0"/>
              <a:t> Double-clicking the graph can sometimes reformat the sizes, colors, animations and fonts in your graph.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561975" y="3946525"/>
            <a:ext cx="8185150" cy="946150"/>
          </a:xfrm>
          <a:prstGeom prst="rect">
            <a:avLst/>
          </a:prstGeom>
          <a:noFill/>
          <a:ln>
            <a:noFill/>
          </a:ln>
          <a:effectLst>
            <a:outerShdw dist="45791" dir="8778596" algn="ctr" rotWithShape="0">
              <a:schemeClr val="bg2"/>
            </a:outerShdw>
          </a:effectLst>
          <a:extLst/>
        </p:spPr>
        <p:txBody>
          <a:bodyPr anchor="ctr" anchorCtr="1"/>
          <a:lstStyle/>
          <a:p>
            <a:pPr algn="ctr">
              <a:lnSpc>
                <a:spcPct val="95000"/>
              </a:lnSpc>
              <a:buClr>
                <a:schemeClr val="tx2"/>
              </a:buClr>
              <a:defRPr/>
            </a:pPr>
            <a:endParaRPr lang="en-US" sz="2600">
              <a:solidFill>
                <a:srgbClr val="DDDDDD"/>
              </a:solidFill>
              <a:ea typeface="ヒラギノ角ゴ Pro W3" pitchFamily="-111" charset="-128"/>
              <a:cs typeface="+mn-cs"/>
            </a:endParaRPr>
          </a:p>
          <a:p>
            <a:pPr algn="ctr">
              <a:lnSpc>
                <a:spcPct val="95000"/>
              </a:lnSpc>
              <a:buClr>
                <a:schemeClr val="tx2"/>
              </a:buClr>
              <a:defRPr/>
            </a:pPr>
            <a:endParaRPr lang="en-US" sz="2600">
              <a:solidFill>
                <a:srgbClr val="DDDDDD"/>
              </a:solidFill>
              <a:ea typeface="ヒラギノ角ゴ Pro W3" pitchFamily="-111" charset="-128"/>
              <a:cs typeface="+mn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92163" y="1427163"/>
            <a:ext cx="7589837" cy="609600"/>
          </a:xfrm>
          <a:extLst/>
        </p:spPr>
        <p:txBody>
          <a:bodyPr lIns="0" rIns="0" anchor="ctr">
            <a:spAutoFit/>
          </a:bodyPr>
          <a:lstStyle>
            <a:lvl1pPr>
              <a:lnSpc>
                <a:spcPct val="85000"/>
              </a:lnSpc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224213"/>
            <a:ext cx="8185150" cy="889000"/>
          </a:xfrm>
          <a:extLst/>
        </p:spPr>
        <p:txBody>
          <a:bodyPr anchorCtr="1"/>
          <a:lstStyle>
            <a:lvl1pPr marL="0" indent="0" algn="ctr">
              <a:buSzTx/>
              <a:buFontTx/>
              <a:buNone/>
              <a:defRPr sz="3400" i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D9BA-2DBE-1E49-92CB-A6255887667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B8FD-494F-4F4E-9415-D9548F1B2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D9BA-2DBE-1E49-92CB-A6255887667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B8FD-494F-4F4E-9415-D9548F1B2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D9BA-2DBE-1E49-92CB-A6255887667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B8FD-494F-4F4E-9415-D9548F1B2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D9BA-2DBE-1E49-92CB-A6255887667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B8FD-494F-4F4E-9415-D9548F1B2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D9BA-2DBE-1E49-92CB-A6255887667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B8FD-494F-4F4E-9415-D9548F1B2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D9BA-2DBE-1E49-92CB-A6255887667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B8FD-494F-4F4E-9415-D9548F1B2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D9BA-2DBE-1E49-92CB-A6255887667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B8FD-494F-4F4E-9415-D9548F1B2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D9BA-2DBE-1E49-92CB-A6255887667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B8FD-494F-4F4E-9415-D9548F1B2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D9BA-2DBE-1E49-92CB-A6255887667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B8FD-494F-4F4E-9415-D9548F1B2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D9BA-2DBE-1E49-92CB-A6255887667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B8FD-494F-4F4E-9415-D9548F1B2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795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795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2D9BA-2DBE-1E49-92CB-A6255887667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CB8FD-494F-4F4E-9415-D9548F1B2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55575"/>
            <a:ext cx="776922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795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5" r:id="rId3"/>
    <p:sldLayoutId id="2147483654" r:id="rId4"/>
    <p:sldLayoutId id="2147483653" r:id="rId5"/>
    <p:sldLayoutId id="2147483652" r:id="rId6"/>
    <p:sldLayoutId id="2147483651" r:id="rId7"/>
    <p:sldLayoutId id="2147483650" r:id="rId8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110000"/>
        <a:buChar char="•"/>
        <a:defRPr sz="3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 2" pitchFamily="18" charset="2"/>
        <a:buChar char="¡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2D9BA-2DBE-1E49-92CB-A6255887667A}" type="datetimeFigureOut">
              <a:rPr lang="en-US" smtClean="0"/>
              <a:pPr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CB8FD-494F-4F4E-9415-D9548F1B2C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2163" y="1154882"/>
            <a:ext cx="7589837" cy="1154162"/>
          </a:xfrm>
        </p:spPr>
        <p:txBody>
          <a:bodyPr/>
          <a:lstStyle/>
          <a:p>
            <a:pPr eaLnBrk="1" hangingPunct="1"/>
            <a:r>
              <a:rPr lang="en-US" dirty="0" smtClean="0"/>
              <a:t>CIT 2016 Template</a:t>
            </a:r>
            <a:br>
              <a:rPr lang="en-US" dirty="0" smtClean="0"/>
            </a:br>
            <a:r>
              <a:rPr lang="en-US" dirty="0" smtClean="0"/>
              <a:t>Title 40 pt Bold Arial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David Liu</a:t>
            </a:r>
            <a:r>
              <a:rPr lang="en-US" smtClean="0"/>
              <a:t>, </a:t>
            </a:r>
            <a:r>
              <a:rPr lang="en-US" dirty="0" smtClean="0"/>
              <a:t>MD</a:t>
            </a:r>
          </a:p>
          <a:p>
            <a:pPr eaLnBrk="1" hangingPunct="1"/>
            <a:r>
              <a:rPr lang="en-US" dirty="0" smtClean="0"/>
              <a:t>Subtitle 34 </a:t>
            </a:r>
            <a:r>
              <a:rPr lang="en-US" dirty="0" err="1" smtClean="0"/>
              <a:t>pt</a:t>
            </a:r>
            <a:r>
              <a:rPr lang="en-US" dirty="0" smtClean="0"/>
              <a:t> Arial Bold Italics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Photos &amp; Bulleted Text</a:t>
            </a:r>
          </a:p>
        </p:txBody>
      </p:sp>
      <p:sp>
        <p:nvSpPr>
          <p:cNvPr id="3277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0" y="1479550"/>
            <a:ext cx="3810000" cy="4114800"/>
          </a:xfrm>
        </p:spPr>
        <p:txBody>
          <a:bodyPr/>
          <a:lstStyle/>
          <a:p>
            <a:pPr eaLnBrk="1" hangingPunct="1"/>
            <a:r>
              <a:rPr lang="en-US" sz="2600" smtClean="0"/>
              <a:t>Text here</a:t>
            </a:r>
          </a:p>
          <a:p>
            <a:pPr eaLnBrk="1" hangingPunct="1"/>
            <a:r>
              <a:rPr lang="en-US" sz="2600" smtClean="0"/>
              <a:t>Text here</a:t>
            </a:r>
          </a:p>
          <a:p>
            <a:pPr eaLnBrk="1" hangingPunct="1"/>
            <a:r>
              <a:rPr lang="en-US" sz="2600" smtClean="0"/>
              <a:t>Text here</a:t>
            </a:r>
          </a:p>
          <a:p>
            <a:pPr eaLnBrk="1" hangingPunct="1"/>
            <a:endParaRPr lang="en-US" sz="2600" smtClean="0"/>
          </a:p>
          <a:p>
            <a:pPr eaLnBrk="1" hangingPunct="1"/>
            <a:endParaRPr lang="en-US" sz="2600" smtClean="0"/>
          </a:p>
          <a:p>
            <a:pPr eaLnBrk="1" hangingPunct="1"/>
            <a:r>
              <a:rPr lang="en-US" sz="2600" smtClean="0"/>
              <a:t>Text here</a:t>
            </a:r>
          </a:p>
          <a:p>
            <a:pPr eaLnBrk="1" hangingPunct="1"/>
            <a:r>
              <a:rPr lang="en-US" sz="2600" smtClean="0"/>
              <a:t>Text here</a:t>
            </a:r>
          </a:p>
          <a:p>
            <a:pPr eaLnBrk="1" hangingPunct="1"/>
            <a:r>
              <a:rPr lang="en-US" sz="2600" smtClean="0"/>
              <a:t>Text here</a:t>
            </a:r>
          </a:p>
        </p:txBody>
      </p:sp>
      <p:pic>
        <p:nvPicPr>
          <p:cNvPr id="32771" name="Picture 60" descr="Picture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363" y="1514475"/>
            <a:ext cx="3984625" cy="18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2293" name="Picture 5" descr="DES illustrat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6550" y="3602038"/>
            <a:ext cx="1828800" cy="196056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  <a:ex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1066800" y="2254648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2400" b="0" i="0">
              <a:solidFill>
                <a:schemeClr val="tx1"/>
              </a:solidFill>
              <a:ea typeface="MS PGothic" pitchFamily="34" charset="-128"/>
              <a:cs typeface="ヒラギノ角ゴ Pro W3"/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943991"/>
            <a:ext cx="7769225" cy="75565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Disclosure Statement of Financial Interest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3053160"/>
            <a:ext cx="3810000" cy="2698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b="0" dirty="0" smtClean="0"/>
              <a:t>Grant/Research Support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0" dirty="0" smtClean="0"/>
              <a:t>Consulting Fees/Honoraria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0" dirty="0" smtClean="0"/>
              <a:t>Major Stock Shareholder/Equity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0" dirty="0" smtClean="0"/>
              <a:t>Royalty Income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0" dirty="0" smtClean="0"/>
              <a:t>Ownership/Founder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0" dirty="0" smtClean="0"/>
              <a:t>Intellectual Property Rights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0" dirty="0" smtClean="0"/>
              <a:t>Other Financial Benefit</a:t>
            </a:r>
          </a:p>
        </p:txBody>
      </p:sp>
      <p:sp>
        <p:nvSpPr>
          <p:cNvPr id="14341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3053160"/>
            <a:ext cx="3810000" cy="3003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b="0" dirty="0" smtClean="0"/>
              <a:t>Company Names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0" dirty="0" smtClean="0"/>
              <a:t>Company Names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0" dirty="0" smtClean="0"/>
              <a:t>Company Names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0" dirty="0" smtClean="0"/>
              <a:t>Company Names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0" dirty="0" smtClean="0"/>
              <a:t>Company Names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0" dirty="0" smtClean="0"/>
              <a:t>Company Names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0" dirty="0" smtClean="0"/>
              <a:t>Company Names</a:t>
            </a:r>
          </a:p>
        </p:txBody>
      </p:sp>
      <p:sp>
        <p:nvSpPr>
          <p:cNvPr id="548871" name="Text Box 7"/>
          <p:cNvSpPr txBox="1">
            <a:spLocks noChangeArrowheads="1"/>
          </p:cNvSpPr>
          <p:nvPr/>
        </p:nvSpPr>
        <p:spPr bwMode="auto">
          <a:xfrm>
            <a:off x="533400" y="1529160"/>
            <a:ext cx="8153400" cy="701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b="0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ヒラギノ角ゴ Pro W3" pitchFamily="-111" charset="-128"/>
                <a:cs typeface="+mn-cs"/>
              </a:rPr>
              <a:t>Within the past 12 months, I or my spouse/partner have had a financial interest/arrangement or affiliation with the organization(s) listed below.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ea typeface="ヒラギノ角ゴ Pro W3" pitchFamily="-111" charset="-128"/>
              <a:cs typeface="+mn-cs"/>
            </a:endParaRP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533400" y="2672160"/>
            <a:ext cx="3727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i="0" dirty="0">
                <a:solidFill>
                  <a:schemeClr val="hlink"/>
                </a:solidFill>
                <a:cs typeface="ヒラギノ角ゴ Pro W3"/>
              </a:rPr>
              <a:t>Affiliation/Financial Relationship</a:t>
            </a:r>
          </a:p>
        </p:txBody>
      </p:sp>
      <p:sp>
        <p:nvSpPr>
          <p:cNvPr id="14344" name="Text Box 9"/>
          <p:cNvSpPr txBox="1">
            <a:spLocks noChangeArrowheads="1"/>
          </p:cNvSpPr>
          <p:nvPr/>
        </p:nvSpPr>
        <p:spPr bwMode="auto">
          <a:xfrm>
            <a:off x="4724400" y="267216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solidFill>
                  <a:schemeClr val="hlink"/>
                </a:solidFill>
                <a:cs typeface="ヒラギノ角ゴ Pro W3"/>
              </a:rPr>
              <a:t>Company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2"/>
          <p:cNvSpPr txBox="1">
            <a:spLocks noChangeArrowheads="1"/>
          </p:cNvSpPr>
          <p:nvPr/>
        </p:nvSpPr>
        <p:spPr bwMode="auto">
          <a:xfrm>
            <a:off x="1066800" y="2580106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2400" b="0" i="0">
              <a:solidFill>
                <a:schemeClr val="tx1"/>
              </a:solidFill>
              <a:ea typeface="MS PGothic" pitchFamily="34" charset="-128"/>
              <a:cs typeface="ヒラギノ角ゴ Pro W3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790993"/>
            <a:ext cx="7769225" cy="755650"/>
          </a:xfrm>
        </p:spPr>
        <p:txBody>
          <a:bodyPr/>
          <a:lstStyle/>
          <a:p>
            <a:pPr eaLnBrk="1" hangingPunct="1"/>
            <a:r>
              <a:rPr lang="en-US" sz="2800" smtClean="0"/>
              <a:t>Disclosure Statement of Financial Interest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114968"/>
            <a:ext cx="7772400" cy="4114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/>
              <a:t>I, (insert name) DO NOT have a financial interest/arrangement or affiliation with one or more organizations that could be perceived as a real or apparent conflict of interest in the context of the subject of this presentation.</a:t>
            </a:r>
          </a:p>
          <a:p>
            <a:pPr marL="0" indent="0" eaLnBrk="1" hangingPunct="1"/>
            <a:endParaRPr lang="en-US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hidden">
          <a:xfrm>
            <a:off x="292100" y="1339850"/>
            <a:ext cx="8464550" cy="4125913"/>
          </a:xfrm>
          <a:prstGeom prst="rect">
            <a:avLst/>
          </a:prstGeom>
          <a:solidFill>
            <a:srgbClr val="14202E"/>
          </a:solidFill>
          <a:ln w="19050" algn="ctr">
            <a:solidFill>
              <a:srgbClr val="39536E"/>
            </a:solidFill>
            <a:miter lim="800000"/>
            <a:headEnd type="none" w="sm" len="sm"/>
            <a:tailEnd type="none" w="sm" len="sm"/>
          </a:ln>
          <a:effectLst>
            <a:outerShdw dist="17961" dir="2700000" algn="ctr" rotWithShape="0">
              <a:srgbClr val="1C1C1C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2000" i="0">
              <a:solidFill>
                <a:schemeClr val="tx1"/>
              </a:solidFill>
              <a:ea typeface="ヒラギノ角ゴ Pro W3" pitchFamily="-111" charset="-128"/>
              <a:cs typeface="+mn-cs"/>
            </a:endParaRPr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Text Slide – Titles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285750" indent="-285750" eaLnBrk="1" hangingPunct="1"/>
            <a:r>
              <a:rPr lang="en-US" sz="2600" smtClean="0">
                <a:solidFill>
                  <a:schemeClr val="tx2"/>
                </a:solidFill>
              </a:rPr>
              <a:t>Gold text</a:t>
            </a:r>
            <a:r>
              <a:rPr lang="en-US" sz="2600" smtClean="0"/>
              <a:t> can be used as a highlight color</a:t>
            </a:r>
          </a:p>
          <a:p>
            <a:pPr lvl="1" eaLnBrk="1" hangingPunct="1"/>
            <a:r>
              <a:rPr lang="en-US" sz="2400" smtClean="0"/>
              <a:t>No text shadows on any text</a:t>
            </a:r>
          </a:p>
          <a:p>
            <a:pPr marL="285750" indent="-285750" eaLnBrk="1" hangingPunct="1"/>
            <a:r>
              <a:rPr lang="en-US" sz="2600" i="1" smtClean="0"/>
              <a:t>Italics</a:t>
            </a:r>
            <a:r>
              <a:rPr lang="en-US" sz="2600" smtClean="0"/>
              <a:t> are better to emphasize words rather than underline</a:t>
            </a:r>
          </a:p>
          <a:p>
            <a:pPr marL="285750" indent="-285750" eaLnBrk="1" hangingPunct="1"/>
            <a:r>
              <a:rPr lang="en-US" sz="2600" smtClean="0"/>
              <a:t>Line spacing should be 1 Line with 0.3 before each paragraph</a:t>
            </a:r>
          </a:p>
          <a:p>
            <a:pPr marL="285750" indent="-285750" eaLnBrk="1" hangingPunct="1"/>
            <a:r>
              <a:rPr lang="en-US" sz="2600" smtClean="0"/>
              <a:t>Set the slide transition to wipe right</a:t>
            </a:r>
          </a:p>
          <a:p>
            <a:pPr marL="285750" indent="-285750" eaLnBrk="1" hangingPunct="1"/>
            <a:r>
              <a:rPr lang="en-US" sz="2600" smtClean="0"/>
              <a:t>Remove unnecessary animations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ChangeArrowheads="1"/>
          </p:cNvSpPr>
          <p:nvPr/>
        </p:nvSpPr>
        <p:spPr bwMode="hidden">
          <a:xfrm>
            <a:off x="5121275" y="2940050"/>
            <a:ext cx="3846513" cy="2946400"/>
          </a:xfrm>
          <a:prstGeom prst="rect">
            <a:avLst/>
          </a:prstGeom>
          <a:solidFill>
            <a:srgbClr val="14202E"/>
          </a:solidFill>
          <a:ln w="19050" algn="ctr">
            <a:solidFill>
              <a:srgbClr val="39536E"/>
            </a:solidFill>
            <a:miter lim="800000"/>
            <a:headEnd/>
            <a:tailEnd/>
          </a:ln>
          <a:effectLst>
            <a:outerShdw dist="17961" dir="2700000" algn="ctr" rotWithShape="0">
              <a:srgbClr val="1C1C1C"/>
            </a:outerShdw>
          </a:effectLst>
        </p:spPr>
        <p:txBody>
          <a:bodyPr anchor="ctr"/>
          <a:lstStyle/>
          <a:p>
            <a:pPr algn="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ヒラギノ角ゴ Pro W3" pitchFamily="-111" charset="-128"/>
              <a:cs typeface="+mn-cs"/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Color Palette</a:t>
            </a:r>
          </a:p>
        </p:txBody>
      </p:sp>
      <p:graphicFrame>
        <p:nvGraphicFramePr>
          <p:cNvPr id="53453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781903"/>
              </p:ext>
            </p:extLst>
          </p:nvPr>
        </p:nvGraphicFramePr>
        <p:xfrm>
          <a:off x="5295900" y="3046413"/>
          <a:ext cx="3513138" cy="2651274"/>
        </p:xfrm>
        <a:graphic>
          <a:graphicData uri="http://schemas.openxmlformats.org/drawingml/2006/table">
            <a:tbl>
              <a:tblPr/>
              <a:tblGrid>
                <a:gridCol w="1774825"/>
                <a:gridCol w="639763"/>
                <a:gridCol w="366712"/>
                <a:gridCol w="365125"/>
                <a:gridCol w="366713"/>
              </a:tblGrid>
              <a:tr h="274251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PPT Color Scheme</a:t>
                      </a:r>
                    </a:p>
                  </a:txBody>
                  <a:tcPr marL="45720" marR="45720" marT="45693" marB="4569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39536E"/>
                        </a:gs>
                        <a:gs pos="10000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39536E"/>
                        </a:gs>
                        <a:gs pos="10000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39536E"/>
                        </a:gs>
                        <a:gs pos="10000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39536E"/>
                        </a:gs>
                        <a:gs pos="10000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39536E"/>
                        </a:gs>
                        <a:gs pos="10000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2742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Background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 and lines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Shadows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Title text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226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Fills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Accent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Accent and hyperlink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255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204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Accent and followed hyperlink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45720" marT="45693" marB="4569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29" name="Picture 78" descr="colors2"/>
          <p:cNvPicPr>
            <a:picLocks noChangeAspect="1" noChangeArrowheads="1"/>
          </p:cNvPicPr>
          <p:nvPr/>
        </p:nvPicPr>
        <p:blipFill>
          <a:blip r:embed="rId3" cstate="print"/>
          <a:srcRect l="1187" t="987" r="1593" b="2759"/>
          <a:stretch>
            <a:fillRect/>
          </a:stretch>
        </p:blipFill>
        <p:spPr bwMode="auto">
          <a:xfrm>
            <a:off x="242888" y="2892425"/>
            <a:ext cx="4683125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0" name="Rectangle 79"/>
          <p:cNvSpPr>
            <a:spLocks noGrp="1" noChangeArrowheads="1"/>
          </p:cNvSpPr>
          <p:nvPr>
            <p:ph type="body" idx="1"/>
          </p:nvPr>
        </p:nvSpPr>
        <p:spPr>
          <a:xfrm>
            <a:off x="685800" y="1336675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Use these colors to format all elements in the file including charts, graphic elements and tables</a:t>
            </a:r>
          </a:p>
        </p:txBody>
      </p:sp>
      <p:sp>
        <p:nvSpPr>
          <p:cNvPr id="20534" name="Text Box 14"/>
          <p:cNvSpPr txBox="1">
            <a:spLocks noChangeArrowheads="1"/>
          </p:cNvSpPr>
          <p:nvPr/>
        </p:nvSpPr>
        <p:spPr bwMode="auto">
          <a:xfrm>
            <a:off x="1966913" y="6461125"/>
            <a:ext cx="45704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i="0">
                <a:solidFill>
                  <a:schemeClr val="tx1"/>
                </a:solidFill>
                <a:cs typeface="ヒラギノ角ゴ Pro W3"/>
              </a:rPr>
              <a:t>Grube E. et al, </a:t>
            </a:r>
            <a:r>
              <a:rPr lang="en-US" sz="1400">
                <a:solidFill>
                  <a:schemeClr val="tx1"/>
                </a:solidFill>
                <a:cs typeface="ヒラギノ角ゴ Pro W3"/>
              </a:rPr>
              <a:t>Am Journal Cardiol </a:t>
            </a:r>
            <a:r>
              <a:rPr lang="en-US" sz="1400" i="0">
                <a:solidFill>
                  <a:schemeClr val="tx1"/>
                </a:solidFill>
                <a:cs typeface="ヒラギノ角ゴ Pro W3"/>
              </a:rPr>
              <a:t>2006; “in press”</a:t>
            </a:r>
            <a:endParaRPr lang="pt-BR" sz="1400" i="0">
              <a:solidFill>
                <a:schemeClr val="tx1"/>
              </a:solidFill>
              <a:cs typeface="ヒラギノ角ゴ Pro W3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5"/>
          <p:cNvSpPr>
            <a:spLocks noChangeArrowheads="1"/>
          </p:cNvSpPr>
          <p:nvPr/>
        </p:nvSpPr>
        <p:spPr bwMode="hidden">
          <a:xfrm>
            <a:off x="292100" y="1492250"/>
            <a:ext cx="8464550" cy="3848100"/>
          </a:xfrm>
          <a:prstGeom prst="rect">
            <a:avLst/>
          </a:prstGeom>
          <a:solidFill>
            <a:srgbClr val="14202E"/>
          </a:solidFill>
          <a:ln w="19050" algn="ctr">
            <a:solidFill>
              <a:srgbClr val="39536E"/>
            </a:solidFill>
            <a:miter lim="800000"/>
            <a:headEnd type="none" w="sm" len="sm"/>
            <a:tailEnd type="none" w="sm" len="sm"/>
          </a:ln>
          <a:effectLst>
            <a:outerShdw dist="17961" dir="2700000" algn="ctr" rotWithShape="0">
              <a:srgbClr val="1C1C1C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2000" i="0">
              <a:solidFill>
                <a:schemeClr val="tx1"/>
              </a:solidFill>
              <a:ea typeface="ヒラギノ角ゴ Pro W3" pitchFamily="-111" charset="-128"/>
              <a:cs typeface="+mn-cs"/>
            </a:endParaRPr>
          </a:p>
        </p:txBody>
      </p:sp>
      <p:graphicFrame>
        <p:nvGraphicFramePr>
          <p:cNvPr id="8206" name="Object 14"/>
          <p:cNvGraphicFramePr>
            <a:graphicFrameLocks/>
          </p:cNvGraphicFramePr>
          <p:nvPr/>
        </p:nvGraphicFramePr>
        <p:xfrm>
          <a:off x="441325" y="1633538"/>
          <a:ext cx="8229600" cy="396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Chart" r:id="rId4" imgW="13792200" imgH="6667500" progId="MSGraph.Chart.8">
                  <p:embed followColorScheme="full"/>
                </p:oleObj>
              </mc:Choice>
              <mc:Fallback>
                <p:oleObj name="Chart" r:id="rId4" imgW="13792200" imgH="6667500" progId="MSGraph.Chart.8">
                  <p:embed followColorScheme="full"/>
                  <p:pic>
                    <p:nvPicPr>
                      <p:cNvPr id="0" name="Picture 1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1633538"/>
                        <a:ext cx="8229600" cy="3967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8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Charts Slide</a:t>
            </a:r>
          </a:p>
        </p:txBody>
      </p:sp>
      <p:sp>
        <p:nvSpPr>
          <p:cNvPr id="8209" name="Text Box 76"/>
          <p:cNvSpPr txBox="1">
            <a:spLocks noChangeArrowheads="1"/>
          </p:cNvSpPr>
          <p:nvPr/>
        </p:nvSpPr>
        <p:spPr bwMode="invGray">
          <a:xfrm>
            <a:off x="6153150" y="1627188"/>
            <a:ext cx="1722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FF00"/>
                </a:solidFill>
                <a:cs typeface="ヒラギノ角ゴ Pro W3"/>
                <a:sym typeface="Symbol" pitchFamily="18" charset="2"/>
              </a:rPr>
              <a:t>p = 0.125</a:t>
            </a:r>
            <a:endParaRPr lang="en-US">
              <a:solidFill>
                <a:srgbClr val="FFFF00"/>
              </a:solidFill>
              <a:cs typeface="ヒラギノ角ゴ Pro W3"/>
            </a:endParaRPr>
          </a:p>
        </p:txBody>
      </p:sp>
      <p:sp>
        <p:nvSpPr>
          <p:cNvPr id="8210" name="Text Box 76"/>
          <p:cNvSpPr txBox="1">
            <a:spLocks noChangeArrowheads="1"/>
          </p:cNvSpPr>
          <p:nvPr/>
        </p:nvSpPr>
        <p:spPr bwMode="invGray">
          <a:xfrm>
            <a:off x="3540125" y="2449513"/>
            <a:ext cx="1703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FF00"/>
                </a:solidFill>
                <a:cs typeface="ヒラギノ角ゴ Pro W3"/>
                <a:sym typeface="Symbol" pitchFamily="18" charset="2"/>
              </a:rPr>
              <a:t>p = NS</a:t>
            </a:r>
            <a:endParaRPr lang="en-US">
              <a:solidFill>
                <a:srgbClr val="FFFF00"/>
              </a:solidFill>
              <a:cs typeface="ヒラギノ角ゴ Pro W3"/>
            </a:endParaRPr>
          </a:p>
        </p:txBody>
      </p:sp>
      <p:sp>
        <p:nvSpPr>
          <p:cNvPr id="8211" name="Text Box 76"/>
          <p:cNvSpPr txBox="1">
            <a:spLocks noChangeArrowheads="1"/>
          </p:cNvSpPr>
          <p:nvPr/>
        </p:nvSpPr>
        <p:spPr bwMode="invGray">
          <a:xfrm>
            <a:off x="1173163" y="3460750"/>
            <a:ext cx="2070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FF00"/>
                </a:solidFill>
                <a:cs typeface="ヒラギノ角ゴ Pro W3"/>
                <a:sym typeface="Symbol" pitchFamily="18" charset="2"/>
              </a:rPr>
              <a:t>p = 0.001</a:t>
            </a:r>
            <a:endParaRPr lang="en-US">
              <a:solidFill>
                <a:srgbClr val="FFFF00"/>
              </a:solidFill>
              <a:cs typeface="ヒラギノ角ゴ Pro W3"/>
            </a:endParaRPr>
          </a:p>
        </p:txBody>
      </p:sp>
      <p:sp>
        <p:nvSpPr>
          <p:cNvPr id="8212" name="Text Box 10"/>
          <p:cNvSpPr txBox="1">
            <a:spLocks noChangeArrowheads="1"/>
          </p:cNvSpPr>
          <p:nvPr/>
        </p:nvSpPr>
        <p:spPr bwMode="auto">
          <a:xfrm>
            <a:off x="5038725" y="5840413"/>
            <a:ext cx="3157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0" i="0">
                <a:solidFill>
                  <a:schemeClr val="tx1"/>
                </a:solidFill>
                <a:cs typeface="ヒラギノ角ゴ Pro W3"/>
              </a:rPr>
              <a:t>Note: References should be 14pt Arial bold with the Journal title in Italics</a:t>
            </a:r>
          </a:p>
        </p:txBody>
      </p:sp>
      <p:sp>
        <p:nvSpPr>
          <p:cNvPr id="535564" name="Line 12"/>
          <p:cNvSpPr>
            <a:spLocks noChangeShapeType="1"/>
          </p:cNvSpPr>
          <p:nvPr/>
        </p:nvSpPr>
        <p:spPr bwMode="auto">
          <a:xfrm flipH="1">
            <a:off x="4791075" y="6172200"/>
            <a:ext cx="395288" cy="1873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 algn="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ヒラギノ角ゴ Pro W3" pitchFamily="-111" charset="-128"/>
              <a:cs typeface="+mn-cs"/>
            </a:endParaRPr>
          </a:p>
        </p:txBody>
      </p:sp>
      <p:sp>
        <p:nvSpPr>
          <p:cNvPr id="8215" name="Rectangle 4"/>
          <p:cNvSpPr>
            <a:spLocks noChangeArrowheads="1"/>
          </p:cNvSpPr>
          <p:nvPr/>
        </p:nvSpPr>
        <p:spPr bwMode="auto">
          <a:xfrm>
            <a:off x="0" y="866775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>
              <a:lnSpc>
                <a:spcPct val="90000"/>
              </a:lnSpc>
            </a:pPr>
            <a:r>
              <a:rPr lang="en-US" sz="3000">
                <a:solidFill>
                  <a:srgbClr val="FDE25E"/>
                </a:solidFill>
                <a:cs typeface="ヒラギノ角ゴ Pro W3"/>
              </a:rPr>
              <a:t>Subtitle text 30 pt Bold Ital</a:t>
            </a:r>
          </a:p>
        </p:txBody>
      </p:sp>
      <p:sp>
        <p:nvSpPr>
          <p:cNvPr id="8216" name="Text Box 14"/>
          <p:cNvSpPr txBox="1">
            <a:spLocks noChangeArrowheads="1"/>
          </p:cNvSpPr>
          <p:nvPr/>
        </p:nvSpPr>
        <p:spPr bwMode="auto">
          <a:xfrm>
            <a:off x="1966913" y="6461125"/>
            <a:ext cx="45704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i="0">
                <a:solidFill>
                  <a:schemeClr val="tx1"/>
                </a:solidFill>
                <a:cs typeface="ヒラギノ角ゴ Pro W3"/>
              </a:rPr>
              <a:t>Grube E. et al, </a:t>
            </a:r>
            <a:r>
              <a:rPr lang="en-US" sz="1400">
                <a:solidFill>
                  <a:schemeClr val="tx1"/>
                </a:solidFill>
                <a:cs typeface="ヒラギノ角ゴ Pro W3"/>
              </a:rPr>
              <a:t>Am Journal Cardiol </a:t>
            </a:r>
            <a:r>
              <a:rPr lang="en-US" sz="1400" i="0">
                <a:solidFill>
                  <a:schemeClr val="tx1"/>
                </a:solidFill>
                <a:cs typeface="ヒラギノ角ゴ Pro W3"/>
              </a:rPr>
              <a:t>2006; “in press”</a:t>
            </a:r>
            <a:endParaRPr lang="pt-BR" sz="1400" i="0">
              <a:solidFill>
                <a:schemeClr val="tx1"/>
              </a:solidFill>
              <a:cs typeface="ヒラギノ角ゴ Pro W3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hidden">
          <a:xfrm>
            <a:off x="292100" y="1851025"/>
            <a:ext cx="8464550" cy="3713163"/>
          </a:xfrm>
          <a:prstGeom prst="rect">
            <a:avLst/>
          </a:prstGeom>
          <a:solidFill>
            <a:srgbClr val="14202E"/>
          </a:solidFill>
          <a:ln w="19050" algn="ctr">
            <a:solidFill>
              <a:srgbClr val="39536E"/>
            </a:solidFill>
            <a:miter lim="800000"/>
            <a:headEnd type="none" w="sm" len="sm"/>
            <a:tailEnd type="none" w="sm" len="sm"/>
          </a:ln>
          <a:effectLst>
            <a:outerShdw dist="17961" dir="2700000" algn="ctr" rotWithShape="0">
              <a:srgbClr val="1C1C1C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2000" i="0">
              <a:solidFill>
                <a:schemeClr val="tx1"/>
              </a:solidFill>
              <a:ea typeface="ヒラギノ角ゴ Pro W3" pitchFamily="-111" charset="-128"/>
              <a:cs typeface="+mn-cs"/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 Slide</a:t>
            </a:r>
          </a:p>
        </p:txBody>
      </p:sp>
      <p:graphicFrame>
        <p:nvGraphicFramePr>
          <p:cNvPr id="537604" name="Group 4"/>
          <p:cNvGraphicFramePr>
            <a:graphicFrameLocks noGrp="1"/>
          </p:cNvGraphicFramePr>
          <p:nvPr/>
        </p:nvGraphicFramePr>
        <p:xfrm>
          <a:off x="396875" y="1971675"/>
          <a:ext cx="8302625" cy="3475038"/>
        </p:xfrm>
        <a:graphic>
          <a:graphicData uri="http://schemas.openxmlformats.org/drawingml/2006/table">
            <a:tbl>
              <a:tblPr/>
              <a:tblGrid>
                <a:gridCol w="4038600"/>
                <a:gridCol w="1597025"/>
                <a:gridCol w="1612900"/>
                <a:gridCol w="1054100"/>
              </a:tblGrid>
              <a:tr h="823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marT="45724" marB="45724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39536E"/>
                        </a:gs>
                        <a:gs pos="10000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DCA </a:t>
                      </a:r>
                      <a:b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n = 381 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39536E"/>
                        </a:gs>
                        <a:gs pos="10000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Stent </a:t>
                      </a:r>
                      <a:b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n = 372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39536E"/>
                        </a:gs>
                        <a:gs pos="10000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P Value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39536E"/>
                        </a:gs>
                        <a:gs pos="100000">
                          <a:srgbClr val="39536E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457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Late loss (mm)</a:t>
                      </a:r>
                    </a:p>
                  </a:txBody>
                  <a:tcPr marT="45724" marB="45724" horzOverflow="overflow">
                    <a:lnL cap="flat">
                      <a:noFill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25.0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13.0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0.28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Binary restenosis</a:t>
                      </a:r>
                    </a:p>
                  </a:txBody>
                  <a:tcPr marT="45724" marB="45724" horzOverflow="overflow">
                    <a:lnL cap="flat">
                      <a:noFill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26.7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22.1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0.24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 - Optimal DCA (%)</a:t>
                      </a:r>
                    </a:p>
                  </a:txBody>
                  <a:tcPr marT="45724" marB="45724" horzOverflow="overflow">
                    <a:lnL cap="flat">
                      <a:noFill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16.2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22.1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0.39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 - TVR</a:t>
                      </a:r>
                    </a:p>
                  </a:txBody>
                  <a:tcPr marT="45724" marB="45724" horzOverflow="overflow">
                    <a:lnL cap="flat">
                      <a:noFill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25.0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23.0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21.0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12-Month TVF </a:t>
                      </a:r>
                      <a:b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(death, MI, TVR) (%)</a:t>
                      </a:r>
                    </a:p>
                  </a:txBody>
                  <a:tcPr marT="45724" marB="45724" horzOverflow="overflow">
                    <a:lnL cap="flat">
                      <a:noFill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23.9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21.5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0.48</a:t>
                      </a:r>
                    </a:p>
                  </a:txBody>
                  <a:tcPr marT="45724" marB="45724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32" name="Rectangle 4"/>
          <p:cNvSpPr>
            <a:spLocks noChangeArrowheads="1"/>
          </p:cNvSpPr>
          <p:nvPr/>
        </p:nvSpPr>
        <p:spPr bwMode="auto">
          <a:xfrm>
            <a:off x="0" y="866775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>
              <a:lnSpc>
                <a:spcPct val="90000"/>
              </a:lnSpc>
            </a:pPr>
            <a:r>
              <a:rPr lang="en-US" sz="3000">
                <a:solidFill>
                  <a:srgbClr val="FDE25E"/>
                </a:solidFill>
                <a:cs typeface="ヒラギノ角ゴ Pro W3"/>
              </a:rPr>
              <a:t>Subtitle text 30 pt Bold Ital</a:t>
            </a:r>
          </a:p>
        </p:txBody>
      </p:sp>
      <p:sp>
        <p:nvSpPr>
          <p:cNvPr id="25636" name="Text Box 14"/>
          <p:cNvSpPr txBox="1">
            <a:spLocks noChangeArrowheads="1"/>
          </p:cNvSpPr>
          <p:nvPr/>
        </p:nvSpPr>
        <p:spPr bwMode="auto">
          <a:xfrm>
            <a:off x="1966913" y="6461125"/>
            <a:ext cx="45704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i="0">
                <a:solidFill>
                  <a:schemeClr val="tx1"/>
                </a:solidFill>
                <a:cs typeface="ヒラギノ角ゴ Pro W3"/>
              </a:rPr>
              <a:t>Grube E. et al, </a:t>
            </a:r>
            <a:r>
              <a:rPr lang="en-US" sz="1400">
                <a:solidFill>
                  <a:schemeClr val="tx1"/>
                </a:solidFill>
                <a:cs typeface="ヒラギノ角ゴ Pro W3"/>
              </a:rPr>
              <a:t>Am Journal Cardiol </a:t>
            </a:r>
            <a:r>
              <a:rPr lang="en-US" sz="1400" i="0">
                <a:solidFill>
                  <a:schemeClr val="tx1"/>
                </a:solidFill>
                <a:cs typeface="ヒラギノ角ゴ Pro W3"/>
              </a:rPr>
              <a:t>2006; “in press”</a:t>
            </a:r>
            <a:endParaRPr lang="pt-BR" sz="1400" i="0">
              <a:solidFill>
                <a:schemeClr val="tx1"/>
              </a:solidFill>
              <a:cs typeface="ヒラギノ角ゴ Pro W3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4"/>
          <p:cNvSpPr>
            <a:spLocks noChangeArrowheads="1"/>
          </p:cNvSpPr>
          <p:nvPr/>
        </p:nvSpPr>
        <p:spPr bwMode="hidden">
          <a:xfrm flipV="1">
            <a:off x="169863" y="884238"/>
            <a:ext cx="4119562" cy="5100637"/>
          </a:xfrm>
          <a:prstGeom prst="rect">
            <a:avLst/>
          </a:prstGeom>
          <a:solidFill>
            <a:srgbClr val="14202E"/>
          </a:solidFill>
          <a:ln w="19050" algn="ctr">
            <a:solidFill>
              <a:srgbClr val="39536E"/>
            </a:solidFill>
            <a:miter lim="800000"/>
            <a:headEnd type="none" w="sm" len="sm"/>
            <a:tailEnd type="none" w="sm" len="sm"/>
          </a:ln>
        </p:spPr>
        <p:txBody>
          <a:bodyPr rot="10800000" anchor="ctr"/>
          <a:lstStyle/>
          <a:p>
            <a:endParaRPr lang="pt-BR" i="0">
              <a:solidFill>
                <a:schemeClr val="tx1"/>
              </a:solidFill>
              <a:cs typeface="ヒラギノ角ゴ Pro W3"/>
            </a:endParaRP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708525" y="481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endParaRPr lang="pt-BR" b="0" i="0">
              <a:solidFill>
                <a:schemeClr val="tx1"/>
              </a:solidFill>
              <a:cs typeface="ヒラギノ角ゴ Pro W3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Org Chart</a:t>
            </a:r>
            <a:endParaRPr lang="pt-BR" smtClean="0"/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171450" y="931863"/>
            <a:ext cx="4119563" cy="569912"/>
          </a:xfrm>
          <a:prstGeom prst="rect">
            <a:avLst/>
          </a:prstGeom>
          <a:gradFill rotWithShape="1">
            <a:gsLst>
              <a:gs pos="0">
                <a:srgbClr val="17222D"/>
              </a:gs>
              <a:gs pos="50000">
                <a:srgbClr val="39536E"/>
              </a:gs>
              <a:gs pos="100000">
                <a:srgbClr val="17222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i="0">
                <a:solidFill>
                  <a:schemeClr val="hlink"/>
                </a:solidFill>
                <a:cs typeface="ヒラギノ角ゴ Pro W3"/>
              </a:rPr>
              <a:t>Design</a:t>
            </a:r>
            <a:endParaRPr lang="pt-BR" sz="2800" i="0">
              <a:solidFill>
                <a:schemeClr val="hlink"/>
              </a:solidFill>
              <a:cs typeface="ヒラギノ角ゴ Pro W3"/>
            </a:endParaRP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214313" y="1681163"/>
            <a:ext cx="420052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buClr>
                <a:schemeClr val="tx2"/>
              </a:buClr>
              <a:buFontTx/>
              <a:buChar char="•"/>
            </a:pPr>
            <a:r>
              <a:rPr lang="en-US" i="0">
                <a:solidFill>
                  <a:schemeClr val="tx2"/>
                </a:solidFill>
                <a:cs typeface="ヒラギノ角ゴ Pro W3"/>
              </a:rPr>
              <a:t>DESIGN:</a:t>
            </a:r>
            <a:r>
              <a:rPr lang="en-US" i="0">
                <a:solidFill>
                  <a:schemeClr val="tx1"/>
                </a:solidFill>
                <a:cs typeface="ヒラギノ角ゴ Pro W3"/>
              </a:rPr>
              <a:t> Prospective, non-randomized, single-arm, multi-center clinical evaluation of the AXXESS</a:t>
            </a:r>
            <a:r>
              <a:rPr lang="en-US" i="0" baseline="30000">
                <a:solidFill>
                  <a:schemeClr val="tx1"/>
                </a:solidFill>
                <a:cs typeface="ヒラギノ角ゴ Pro W3"/>
              </a:rPr>
              <a:t>TM</a:t>
            </a:r>
            <a:r>
              <a:rPr lang="en-US" i="0">
                <a:solidFill>
                  <a:schemeClr val="tx1"/>
                </a:solidFill>
                <a:cs typeface="ヒラギノ角ゴ Pro W3"/>
              </a:rPr>
              <a:t> Plus Bifurcated Coronary Stent System </a:t>
            </a:r>
          </a:p>
          <a:p>
            <a:pPr marL="284163" indent="-284163">
              <a:buClr>
                <a:schemeClr val="tx2"/>
              </a:buClr>
              <a:buFontTx/>
              <a:buChar char="•"/>
            </a:pPr>
            <a:endParaRPr lang="en-US" i="0">
              <a:solidFill>
                <a:schemeClr val="tx1"/>
              </a:solidFill>
              <a:cs typeface="ヒラギノ角ゴ Pro W3"/>
            </a:endParaRPr>
          </a:p>
          <a:p>
            <a:pPr marL="284163" indent="-284163">
              <a:buClr>
                <a:schemeClr val="tx2"/>
              </a:buClr>
              <a:buFontTx/>
              <a:buChar char="•"/>
            </a:pPr>
            <a:r>
              <a:rPr lang="en-US" i="0">
                <a:solidFill>
                  <a:schemeClr val="tx2"/>
                </a:solidFill>
                <a:cs typeface="ヒラギノ角ゴ Pro W3"/>
              </a:rPr>
              <a:t>OBJECTIVE: </a:t>
            </a:r>
            <a:r>
              <a:rPr lang="en-US" i="0">
                <a:solidFill>
                  <a:schemeClr val="tx1"/>
                </a:solidFill>
                <a:cs typeface="ヒラギノ角ゴ Pro W3"/>
              </a:rPr>
              <a:t>To evaluate the acute and long-term safety, tolerability and performance of the AXXESS Plus stent </a:t>
            </a:r>
          </a:p>
          <a:p>
            <a:pPr marL="284163" indent="-284163">
              <a:buClr>
                <a:schemeClr val="tx2"/>
              </a:buClr>
              <a:buFontTx/>
              <a:buChar char="•"/>
            </a:pPr>
            <a:endParaRPr lang="en-US" i="0">
              <a:solidFill>
                <a:schemeClr val="tx2"/>
              </a:solidFill>
              <a:cs typeface="ヒラギノ角ゴ Pro W3"/>
            </a:endParaRPr>
          </a:p>
          <a:p>
            <a:pPr marL="284163" indent="-284163">
              <a:buClr>
                <a:schemeClr val="tx2"/>
              </a:buClr>
              <a:buFontTx/>
              <a:buChar char="•"/>
            </a:pPr>
            <a:r>
              <a:rPr lang="en-US" i="0">
                <a:solidFill>
                  <a:schemeClr val="tx2"/>
                </a:solidFill>
                <a:cs typeface="ヒラギノ角ゴ Pro W3"/>
              </a:rPr>
              <a:t>PRINCIPAL INVESTIGATOR</a:t>
            </a:r>
            <a:r>
              <a:rPr lang="en-US" i="0">
                <a:solidFill>
                  <a:schemeClr val="tx1"/>
                </a:solidFill>
                <a:cs typeface="ヒラギノ角ゴ Pro W3"/>
              </a:rPr>
              <a:t>      Eberhard Grube, MD</a:t>
            </a:r>
            <a:br>
              <a:rPr lang="en-US" i="0">
                <a:solidFill>
                  <a:schemeClr val="tx1"/>
                </a:solidFill>
                <a:cs typeface="ヒラギノ角ゴ Pro W3"/>
              </a:rPr>
            </a:br>
            <a:r>
              <a:rPr lang="en-US" i="0">
                <a:solidFill>
                  <a:schemeClr val="tx1"/>
                </a:solidFill>
                <a:cs typeface="ヒラギノ角ゴ Pro W3"/>
              </a:rPr>
              <a:t>Helios Heart Center,</a:t>
            </a:r>
            <a:br>
              <a:rPr lang="en-US" i="0">
                <a:solidFill>
                  <a:schemeClr val="tx1"/>
                </a:solidFill>
                <a:cs typeface="ヒラギノ角ゴ Pro W3"/>
              </a:rPr>
            </a:br>
            <a:r>
              <a:rPr lang="en-US" i="0">
                <a:solidFill>
                  <a:schemeClr val="tx1"/>
                </a:solidFill>
                <a:cs typeface="ヒラギノ角ゴ Pro W3"/>
              </a:rPr>
              <a:t>Egburg, Germany</a:t>
            </a:r>
          </a:p>
          <a:p>
            <a:pPr marL="2687638" lvl="4" indent="-457200">
              <a:buClr>
                <a:schemeClr val="tx2"/>
              </a:buClr>
              <a:buFontTx/>
              <a:buChar char="•"/>
            </a:pPr>
            <a:endParaRPr lang="en-US" i="0">
              <a:solidFill>
                <a:schemeClr val="tx1"/>
              </a:solidFill>
              <a:cs typeface="ヒラギノ角ゴ Pro W3"/>
            </a:endParaRPr>
          </a:p>
        </p:txBody>
      </p:sp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4586288" y="885825"/>
            <a:ext cx="4405312" cy="844550"/>
          </a:xfrm>
          <a:prstGeom prst="rect">
            <a:avLst/>
          </a:prstGeom>
          <a:solidFill>
            <a:srgbClr val="14202E"/>
          </a:solidFill>
          <a:ln w="19050">
            <a:solidFill>
              <a:srgbClr val="39536E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i="0">
                <a:solidFill>
                  <a:schemeClr val="tx1"/>
                </a:solidFill>
                <a:cs typeface="ヒラギノ角ゴ Pro W3"/>
              </a:rPr>
              <a:t>139 patients enrolled between July and December 2004 in 13 clinical sites in Europe, South America and New Zealand</a:t>
            </a:r>
          </a:p>
        </p:txBody>
      </p:sp>
      <p:sp>
        <p:nvSpPr>
          <p:cNvPr id="538632" name="Line 8"/>
          <p:cNvSpPr>
            <a:spLocks noChangeShapeType="1"/>
          </p:cNvSpPr>
          <p:nvPr/>
        </p:nvSpPr>
        <p:spPr bwMode="auto">
          <a:xfrm flipH="1">
            <a:off x="6753225" y="1743075"/>
            <a:ext cx="3175" cy="56038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 algn="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ヒラギノ角ゴ Pro W3" pitchFamily="-111" charset="-128"/>
              <a:cs typeface="+mn-cs"/>
            </a:endParaRPr>
          </a:p>
        </p:txBody>
      </p:sp>
      <p:sp>
        <p:nvSpPr>
          <p:cNvPr id="538633" name="Line 9"/>
          <p:cNvSpPr>
            <a:spLocks noChangeShapeType="1"/>
          </p:cNvSpPr>
          <p:nvPr/>
        </p:nvSpPr>
        <p:spPr bwMode="auto">
          <a:xfrm>
            <a:off x="6762750" y="2036763"/>
            <a:ext cx="4953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 algn="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ヒラギノ角ゴ Pro W3" pitchFamily="-111" charset="-128"/>
              <a:cs typeface="+mn-cs"/>
            </a:endParaRPr>
          </a:p>
        </p:txBody>
      </p:sp>
      <p:sp>
        <p:nvSpPr>
          <p:cNvPr id="27657" name="Text Box 10"/>
          <p:cNvSpPr txBox="1">
            <a:spLocks noChangeArrowheads="1"/>
          </p:cNvSpPr>
          <p:nvPr/>
        </p:nvSpPr>
        <p:spPr bwMode="auto">
          <a:xfrm>
            <a:off x="7294563" y="1824038"/>
            <a:ext cx="1690687" cy="476250"/>
          </a:xfrm>
          <a:prstGeom prst="rect">
            <a:avLst/>
          </a:prstGeom>
          <a:solidFill>
            <a:srgbClr val="14202E"/>
          </a:solidFill>
          <a:ln w="19050">
            <a:solidFill>
              <a:srgbClr val="39536E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i="0">
                <a:solidFill>
                  <a:schemeClr val="tx1"/>
                </a:solidFill>
                <a:cs typeface="ヒラギノ角ゴ Pro W3"/>
              </a:rPr>
              <a:t>3 patients not stented</a:t>
            </a:r>
          </a:p>
        </p:txBody>
      </p:sp>
      <p:sp>
        <p:nvSpPr>
          <p:cNvPr id="27658" name="Text Box 11"/>
          <p:cNvSpPr txBox="1">
            <a:spLocks noChangeArrowheads="1"/>
          </p:cNvSpPr>
          <p:nvPr/>
        </p:nvSpPr>
        <p:spPr bwMode="auto">
          <a:xfrm>
            <a:off x="4594225" y="2381250"/>
            <a:ext cx="4386263" cy="600075"/>
          </a:xfrm>
          <a:prstGeom prst="rect">
            <a:avLst/>
          </a:prstGeom>
          <a:solidFill>
            <a:srgbClr val="14202E"/>
          </a:solidFill>
          <a:ln w="19050">
            <a:solidFill>
              <a:srgbClr val="39536E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i="0">
                <a:solidFill>
                  <a:schemeClr val="tx1"/>
                </a:solidFill>
                <a:cs typeface="ヒラギノ角ゴ Pro W3"/>
              </a:rPr>
              <a:t>136 patients with AXXESS conical stent implanted</a:t>
            </a:r>
          </a:p>
        </p:txBody>
      </p:sp>
      <p:sp>
        <p:nvSpPr>
          <p:cNvPr id="538636" name="Line 12"/>
          <p:cNvSpPr>
            <a:spLocks noChangeShapeType="1"/>
          </p:cNvSpPr>
          <p:nvPr/>
        </p:nvSpPr>
        <p:spPr bwMode="auto">
          <a:xfrm>
            <a:off x="6753225" y="2960688"/>
            <a:ext cx="0" cy="1905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algn="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ヒラギノ角ゴ Pro W3" pitchFamily="-111" charset="-128"/>
              <a:cs typeface="+mn-cs"/>
            </a:endParaRPr>
          </a:p>
        </p:txBody>
      </p:sp>
      <p:sp>
        <p:nvSpPr>
          <p:cNvPr id="538637" name="Line 13"/>
          <p:cNvSpPr>
            <a:spLocks noChangeShapeType="1"/>
          </p:cNvSpPr>
          <p:nvPr/>
        </p:nvSpPr>
        <p:spPr bwMode="auto">
          <a:xfrm>
            <a:off x="5534025" y="3151188"/>
            <a:ext cx="2390775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algn="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ヒラギノ角ゴ Pro W3" pitchFamily="-111" charset="-128"/>
              <a:cs typeface="+mn-cs"/>
            </a:endParaRPr>
          </a:p>
        </p:txBody>
      </p:sp>
      <p:sp>
        <p:nvSpPr>
          <p:cNvPr id="538638" name="Line 14"/>
          <p:cNvSpPr>
            <a:spLocks noChangeShapeType="1"/>
          </p:cNvSpPr>
          <p:nvPr/>
        </p:nvSpPr>
        <p:spPr bwMode="auto">
          <a:xfrm flipH="1">
            <a:off x="7934325" y="3132138"/>
            <a:ext cx="0" cy="170497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 algn="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ヒラギノ角ゴ Pro W3" pitchFamily="-111" charset="-128"/>
              <a:cs typeface="+mn-cs"/>
            </a:endParaRPr>
          </a:p>
        </p:txBody>
      </p:sp>
      <p:sp>
        <p:nvSpPr>
          <p:cNvPr id="538639" name="Line 15"/>
          <p:cNvSpPr>
            <a:spLocks noChangeShapeType="1"/>
          </p:cNvSpPr>
          <p:nvPr/>
        </p:nvSpPr>
        <p:spPr bwMode="auto">
          <a:xfrm>
            <a:off x="5514975" y="3132138"/>
            <a:ext cx="9525" cy="214312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 algn="r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ヒラギノ角ゴ Pro W3" pitchFamily="-111" charset="-128"/>
              <a:cs typeface="+mn-cs"/>
            </a:endParaRPr>
          </a:p>
        </p:txBody>
      </p:sp>
      <p:sp>
        <p:nvSpPr>
          <p:cNvPr id="27663" name="Text Box 16"/>
          <p:cNvSpPr txBox="1">
            <a:spLocks noChangeArrowheads="1"/>
          </p:cNvSpPr>
          <p:nvPr/>
        </p:nvSpPr>
        <p:spPr bwMode="auto">
          <a:xfrm>
            <a:off x="6986588" y="4876800"/>
            <a:ext cx="1873250" cy="1089025"/>
          </a:xfrm>
          <a:prstGeom prst="rect">
            <a:avLst/>
          </a:prstGeom>
          <a:solidFill>
            <a:srgbClr val="14202E"/>
          </a:solidFill>
          <a:ln w="19050">
            <a:solidFill>
              <a:srgbClr val="39536E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i="0">
                <a:solidFill>
                  <a:schemeClr val="tx1"/>
                </a:solidFill>
                <a:cs typeface="ヒラギノ角ゴ Pro W3"/>
              </a:rPr>
              <a:t>Angiographic follow-up at 6 months in 92.6% (N=126)</a:t>
            </a:r>
          </a:p>
        </p:txBody>
      </p:sp>
      <p:sp>
        <p:nvSpPr>
          <p:cNvPr id="27664" name="Text Box 17"/>
          <p:cNvSpPr txBox="1">
            <a:spLocks noChangeArrowheads="1"/>
          </p:cNvSpPr>
          <p:nvPr/>
        </p:nvSpPr>
        <p:spPr bwMode="auto">
          <a:xfrm>
            <a:off x="4432300" y="3976688"/>
            <a:ext cx="2162175" cy="835025"/>
          </a:xfrm>
          <a:prstGeom prst="rect">
            <a:avLst/>
          </a:prstGeom>
          <a:solidFill>
            <a:srgbClr val="14202E"/>
          </a:solidFill>
          <a:ln w="9525">
            <a:solidFill>
              <a:srgbClr val="39536E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i="0">
                <a:solidFill>
                  <a:schemeClr val="tx1"/>
                </a:solidFill>
                <a:cs typeface="ヒラギノ角ゴ Pro W3"/>
              </a:rPr>
              <a:t>Clinical follow-up at 6 months in 99.3% (N=135)</a:t>
            </a:r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4518025" y="5310188"/>
            <a:ext cx="1976438" cy="844550"/>
          </a:xfrm>
          <a:prstGeom prst="rect">
            <a:avLst/>
          </a:prstGeom>
          <a:solidFill>
            <a:srgbClr val="14202E"/>
          </a:solidFill>
          <a:ln w="19050">
            <a:solidFill>
              <a:srgbClr val="39536E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i="0">
                <a:solidFill>
                  <a:schemeClr val="tx1"/>
                </a:solidFill>
                <a:cs typeface="ヒラギノ角ゴ Pro W3"/>
              </a:rPr>
              <a:t>Clinical follow-up at 12 months in 96.3% (N=131)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"/>
          <p:cNvSpPr>
            <a:spLocks noChangeArrowheads="1"/>
          </p:cNvSpPr>
          <p:nvPr/>
        </p:nvSpPr>
        <p:spPr bwMode="hidden">
          <a:xfrm>
            <a:off x="292100" y="1644650"/>
            <a:ext cx="8607425" cy="4064000"/>
          </a:xfrm>
          <a:prstGeom prst="rect">
            <a:avLst/>
          </a:prstGeom>
          <a:solidFill>
            <a:srgbClr val="14202E"/>
          </a:solidFill>
          <a:ln w="19050" algn="ctr">
            <a:solidFill>
              <a:srgbClr val="39536E"/>
            </a:solidFill>
            <a:miter lim="800000"/>
            <a:headEnd type="none" w="sm" len="sm"/>
            <a:tailEnd type="none" w="sm" len="sm"/>
          </a:ln>
          <a:effectLst>
            <a:outerShdw dist="17961" dir="2700000" algn="ctr" rotWithShape="0">
              <a:srgbClr val="1C1C1C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2000" i="0">
              <a:solidFill>
                <a:schemeClr val="tx1"/>
              </a:solidFill>
              <a:ea typeface="ヒラギノ角ゴ Pro W3" pitchFamily="-111" charset="-128"/>
              <a:cs typeface="+mn-cs"/>
            </a:endParaRPr>
          </a:p>
        </p:txBody>
      </p:sp>
      <p:graphicFrame>
        <p:nvGraphicFramePr>
          <p:cNvPr id="11274" name="Object 10"/>
          <p:cNvGraphicFramePr>
            <a:graphicFrameLocks/>
          </p:cNvGraphicFramePr>
          <p:nvPr/>
        </p:nvGraphicFramePr>
        <p:xfrm>
          <a:off x="763588" y="1862138"/>
          <a:ext cx="8153400" cy="410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Chart" r:id="rId4" imgW="14871700" imgH="7493000" progId="MSGraph.Chart.8">
                  <p:embed followColorScheme="full"/>
                </p:oleObj>
              </mc:Choice>
              <mc:Fallback>
                <p:oleObj name="Chart" r:id="rId4" imgW="14871700" imgH="7493000" progId="MSGraph.Chart.8">
                  <p:embed followColorScheme="full"/>
                  <p:pic>
                    <p:nvPicPr>
                      <p:cNvPr id="0" name="Picture 1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88" y="1862138"/>
                        <a:ext cx="8153400" cy="4103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Line Chart</a:t>
            </a:r>
          </a:p>
        </p:txBody>
      </p:sp>
      <p:sp>
        <p:nvSpPr>
          <p:cNvPr id="11277" name="Text Box 5"/>
          <p:cNvSpPr txBox="1">
            <a:spLocks noChangeArrowheads="1"/>
          </p:cNvSpPr>
          <p:nvPr/>
        </p:nvSpPr>
        <p:spPr bwMode="auto">
          <a:xfrm>
            <a:off x="1897063" y="3168650"/>
            <a:ext cx="160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algn="ctr" eaLnBrk="0" hangingPunct="0"/>
            <a:r>
              <a:rPr lang="en-US">
                <a:solidFill>
                  <a:srgbClr val="FFFF00"/>
                </a:solidFill>
                <a:cs typeface="ヒラギノ角ゴ Pro W3"/>
              </a:rPr>
              <a:t>P&lt;0.001</a:t>
            </a:r>
          </a:p>
        </p:txBody>
      </p:sp>
      <p:sp>
        <p:nvSpPr>
          <p:cNvPr id="11278" name="Text Box 7"/>
          <p:cNvSpPr txBox="1">
            <a:spLocks noChangeArrowheads="1"/>
          </p:cNvSpPr>
          <p:nvPr/>
        </p:nvSpPr>
        <p:spPr bwMode="auto">
          <a:xfrm rot="-5400000">
            <a:off x="-32543" y="3283743"/>
            <a:ext cx="120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0">
                <a:solidFill>
                  <a:srgbClr val="FEEE9E"/>
                </a:solidFill>
                <a:ea typeface="MS PGothic" pitchFamily="34" charset="-128"/>
              </a:rPr>
              <a:t>Axis Title</a:t>
            </a:r>
          </a:p>
        </p:txBody>
      </p:sp>
      <p:sp>
        <p:nvSpPr>
          <p:cNvPr id="11279" name="Rectangle 4"/>
          <p:cNvSpPr>
            <a:spLocks noChangeArrowheads="1"/>
          </p:cNvSpPr>
          <p:nvPr/>
        </p:nvSpPr>
        <p:spPr bwMode="auto">
          <a:xfrm>
            <a:off x="0" y="866775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algn="ctr">
              <a:lnSpc>
                <a:spcPct val="90000"/>
              </a:lnSpc>
            </a:pPr>
            <a:r>
              <a:rPr lang="en-US" sz="3000">
                <a:solidFill>
                  <a:srgbClr val="FDE25E"/>
                </a:solidFill>
                <a:cs typeface="ヒラギノ角ゴ Pro W3"/>
              </a:rPr>
              <a:t>Subtitle text 30 pt Bold Ital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RF 2007 Template&amp;#x0D;&amp;#x0A;Title 44 pt Bold Arial&amp;quot;&quot;/&gt;&lt;property id=&quot;20307&quot; value=&quot;404&quot;/&gt;&lt;/object&gt;&lt;object type=&quot;3&quot; unique_id=&quot;10005&quot;&gt;&lt;property id=&quot;20148&quot; value=&quot;5&quot;/&gt;&lt;property id=&quot;20300&quot; value=&quot;Slide 2 - &amp;quot;Text Slide – Titles Need to be Titlecase&amp;quot;&quot;/&gt;&lt;property id=&quot;20307&quot; value=&quot;405&quot;/&gt;&lt;/object&gt;&lt;object type=&quot;3&quot; unique_id=&quot;10006&quot;&gt;&lt;property id=&quot;20148&quot; value=&quot;5&quot;/&gt;&lt;property id=&quot;20300&quot; value=&quot;Slide 3 - &amp;quot;Color Palette&amp;quot;&quot;/&gt;&lt;property id=&quot;20307&quot; value=&quot;409&quot;/&gt;&lt;/object&gt;&lt;object type=&quot;3&quot; unique_id=&quot;10007&quot;&gt;&lt;property id=&quot;20148&quot; value=&quot;5&quot;/&gt;&lt;property id=&quot;20300&quot; value=&quot;Slide 4 - &amp;quot;Charts Slide&amp;quot;&quot;/&gt;&lt;property id=&quot;20307&quot; value=&quot;406&quot;/&gt;&lt;/object&gt;&lt;object type=&quot;3&quot; unique_id=&quot;10008&quot;&gt;&lt;property id=&quot;20148&quot; value=&quot;5&quot;/&gt;&lt;property id=&quot;20300&quot; value=&quot;Slide 6 - &amp;quot;Table Slide&amp;quot;&quot;/&gt;&lt;property id=&quot;20307&quot; value=&quot;398&quot;/&gt;&lt;/object&gt;&lt;object type=&quot;3&quot; unique_id=&quot;10009&quot;&gt;&lt;property id=&quot;20148&quot; value=&quot;5&quot;/&gt;&lt;property id=&quot;20300&quot; value=&quot;Slide 7 - &amp;quot;Sample Org Chart&amp;quot;&quot;/&gt;&lt;property id=&quot;20307&quot; value=&quot;403&quot;/&gt;&lt;/object&gt;&lt;object type=&quot;3&quot; unique_id=&quot;10010&quot;&gt;&lt;property id=&quot;20148&quot; value=&quot;5&quot;/&gt;&lt;property id=&quot;20300&quot; value=&quot;Slide 8 - &amp;quot;Sample Line Chart&amp;quot;&quot;/&gt;&lt;property id=&quot;20307&quot; value=&quot;407&quot;/&gt;&lt;/object&gt;&lt;object type=&quot;3&quot; unique_id=&quot;10011&quot;&gt;&lt;property id=&quot;20148&quot; value=&quot;5&quot;/&gt;&lt;property id=&quot;20300&quot; value=&quot;Slide 10 - &amp;quot;Photos &amp;amp; Bulleted Text&amp;quot;&quot;/&gt;&lt;property id=&quot;20307&quot; value=&quot;410&quot;/&gt;&lt;/object&gt;&lt;object type=&quot;3&quot; unique_id=&quot;10012&quot;&gt;&lt;property id=&quot;20148&quot; value=&quot;5&quot;/&gt;&lt;property id=&quot;20300&quot; value=&quot;Slide 11 - &amp;quot;Photo&amp;quot;&quot;/&gt;&lt;property id=&quot;20307&quot; value=&quot;411&quot;/&gt;&lt;/object&gt;&lt;object type=&quot;3&quot; unique_id=&quot;17581&quot;&gt;&lt;property id=&quot;20148&quot; value=&quot;5&quot;/&gt;&lt;property id=&quot;20300&quot; value=&quot;Slide 5&quot;/&gt;&lt;property id=&quot;20307&quot; value=&quot;414&quot;/&gt;&lt;/object&gt;&lt;object type=&quot;3&quot; unique_id=&quot;17582&quot;&gt;&lt;property id=&quot;20148&quot; value=&quot;5&quot;/&gt;&lt;property id=&quot;20300&quot; value=&quot;Slide 9 - &amp;quot;Sample Line Chart&amp;quot;&quot;/&gt;&lt;property id=&quot;20307&quot; value=&quot;413&quot;/&gt;&lt;/object&gt;&lt;/object&gt;&lt;/object&gt;&lt;/database&gt;"/>
</p:tagLst>
</file>

<file path=ppt/theme/theme1.xml><?xml version="1.0" encoding="utf-8"?>
<a:theme xmlns:a="http://schemas.openxmlformats.org/drawingml/2006/main" name="CRF_2006_background">
  <a:themeElements>
    <a:clrScheme name="">
      <a:dk1>
        <a:srgbClr val="000000"/>
      </a:dk1>
      <a:lt1>
        <a:srgbClr val="FFFFFF"/>
      </a:lt1>
      <a:dk2>
        <a:srgbClr val="002E4B"/>
      </a:dk2>
      <a:lt2>
        <a:srgbClr val="FDE25E"/>
      </a:lt2>
      <a:accent1>
        <a:srgbClr val="FF3300"/>
      </a:accent1>
      <a:accent2>
        <a:srgbClr val="6699FF"/>
      </a:accent2>
      <a:accent3>
        <a:srgbClr val="AAADB1"/>
      </a:accent3>
      <a:accent4>
        <a:srgbClr val="DADADA"/>
      </a:accent4>
      <a:accent5>
        <a:srgbClr val="FFADAA"/>
      </a:accent5>
      <a:accent6>
        <a:srgbClr val="5C8AE7"/>
      </a:accent6>
      <a:hlink>
        <a:srgbClr val="FFCC00"/>
      </a:hlink>
      <a:folHlink>
        <a:srgbClr val="969696"/>
      </a:folHlink>
    </a:clrScheme>
    <a:fontScheme name="CRF_2006_backgrou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CC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ヒラギノ角ゴ Pro W3" pitchFamily="-11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CC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ヒラギノ角ゴ Pro W3" pitchFamily="-111" charset="-128"/>
          </a:defRPr>
        </a:defPPr>
      </a:lstStyle>
    </a:lnDef>
  </a:objectDefaults>
  <a:extraClrSchemeLst>
    <a:extraClrScheme>
      <a:clrScheme name="CRF_2006_backgroun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8">
        <a:dk1>
          <a:srgbClr val="000000"/>
        </a:dk1>
        <a:lt1>
          <a:srgbClr val="FFFFFF"/>
        </a:lt1>
        <a:dk2>
          <a:srgbClr val="002E4B"/>
        </a:dk2>
        <a:lt2>
          <a:srgbClr val="FDE25E"/>
        </a:lt2>
        <a:accent1>
          <a:srgbClr val="FF3300"/>
        </a:accent1>
        <a:accent2>
          <a:srgbClr val="3333FF"/>
        </a:accent2>
        <a:accent3>
          <a:srgbClr val="AAADB1"/>
        </a:accent3>
        <a:accent4>
          <a:srgbClr val="DADADA"/>
        </a:accent4>
        <a:accent5>
          <a:srgbClr val="FFADAA"/>
        </a:accent5>
        <a:accent6>
          <a:srgbClr val="2D2DE7"/>
        </a:accent6>
        <a:hlink>
          <a:srgbClr val="FFCC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3480</TotalTime>
  <Words>1011</Words>
  <Application>Microsoft Office PowerPoint</Application>
  <PresentationFormat>全屏显示(4:3)</PresentationFormat>
  <Paragraphs>173</Paragraphs>
  <Slides>10</Slides>
  <Notes>10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CRF_2006_background</vt:lpstr>
      <vt:lpstr>Office Theme</vt:lpstr>
      <vt:lpstr>Chart</vt:lpstr>
      <vt:lpstr>CIT 2016 Template Title 40 pt Bold Arial</vt:lpstr>
      <vt:lpstr>Disclosure Statement of Financial Interest</vt:lpstr>
      <vt:lpstr>Disclosure Statement of Financial Interest</vt:lpstr>
      <vt:lpstr>Text Slide – Titles</vt:lpstr>
      <vt:lpstr>Color Palette</vt:lpstr>
      <vt:lpstr>Charts Slide</vt:lpstr>
      <vt:lpstr>Table Slide</vt:lpstr>
      <vt:lpstr>Sample Org Chart</vt:lpstr>
      <vt:lpstr>Sample Line Chart</vt:lpstr>
      <vt:lpstr>Photos &amp; Bulleted Text</vt:lpstr>
    </vt:vector>
  </TitlesOfParts>
  <Company>CRF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Detrimental Impact of Chronic Renal Insufficiency</dc:title>
  <dc:creator>Xu Bo</dc:creator>
  <cp:lastModifiedBy>冯先生</cp:lastModifiedBy>
  <cp:revision>165</cp:revision>
  <dcterms:created xsi:type="dcterms:W3CDTF">2015-03-17T14:58:49Z</dcterms:created>
  <dcterms:modified xsi:type="dcterms:W3CDTF">2016-01-07T04:19:26Z</dcterms:modified>
</cp:coreProperties>
</file>